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7" r:id="rId1"/>
  </p:sldMasterIdLst>
  <p:notesMasterIdLst>
    <p:notesMasterId r:id="rId32"/>
  </p:notesMasterIdLst>
  <p:handoutMasterIdLst>
    <p:handoutMasterId r:id="rId33"/>
  </p:handoutMasterIdLst>
  <p:sldIdLst>
    <p:sldId id="771" r:id="rId2"/>
    <p:sldId id="785" r:id="rId3"/>
    <p:sldId id="665" r:id="rId4"/>
    <p:sldId id="775" r:id="rId5"/>
    <p:sldId id="667" r:id="rId6"/>
    <p:sldId id="773" r:id="rId7"/>
    <p:sldId id="666" r:id="rId8"/>
    <p:sldId id="670" r:id="rId9"/>
    <p:sldId id="776" r:id="rId10"/>
    <p:sldId id="653" r:id="rId11"/>
    <p:sldId id="654" r:id="rId12"/>
    <p:sldId id="673" r:id="rId13"/>
    <p:sldId id="674" r:id="rId14"/>
    <p:sldId id="778" r:id="rId15"/>
    <p:sldId id="781" r:id="rId16"/>
    <p:sldId id="780" r:id="rId17"/>
    <p:sldId id="668" r:id="rId18"/>
    <p:sldId id="669" r:id="rId19"/>
    <p:sldId id="655" r:id="rId20"/>
    <p:sldId id="656" r:id="rId21"/>
    <p:sldId id="657" r:id="rId22"/>
    <p:sldId id="660" r:id="rId23"/>
    <p:sldId id="659" r:id="rId24"/>
    <p:sldId id="658" r:id="rId25"/>
    <p:sldId id="661" r:id="rId26"/>
    <p:sldId id="662" r:id="rId27"/>
    <p:sldId id="663" r:id="rId28"/>
    <p:sldId id="779" r:id="rId29"/>
    <p:sldId id="782" r:id="rId30"/>
    <p:sldId id="631" r:id="rId31"/>
  </p:sldIdLst>
  <p:sldSz cx="10691813" cy="6011863"/>
  <p:notesSz cx="6761163" cy="98821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B54E5F03-E54F-8448-9C73-11DB43637929}">
          <p14:sldIdLst>
            <p14:sldId id="771"/>
            <p14:sldId id="785"/>
            <p14:sldId id="665"/>
            <p14:sldId id="775"/>
            <p14:sldId id="667"/>
            <p14:sldId id="773"/>
            <p14:sldId id="666"/>
            <p14:sldId id="670"/>
            <p14:sldId id="776"/>
            <p14:sldId id="653"/>
            <p14:sldId id="654"/>
            <p14:sldId id="673"/>
            <p14:sldId id="674"/>
            <p14:sldId id="778"/>
            <p14:sldId id="781"/>
            <p14:sldId id="780"/>
            <p14:sldId id="668"/>
            <p14:sldId id="669"/>
            <p14:sldId id="655"/>
            <p14:sldId id="656"/>
            <p14:sldId id="657"/>
            <p14:sldId id="660"/>
            <p14:sldId id="659"/>
            <p14:sldId id="658"/>
            <p14:sldId id="661"/>
            <p14:sldId id="662"/>
            <p14:sldId id="663"/>
            <p14:sldId id="779"/>
            <p14:sldId id="782"/>
            <p14:sldId id="631"/>
          </p14:sldIdLst>
        </p14:section>
      </p14:sectionLst>
    </p:ext>
    <p:ext uri="{EFAFB233-063F-42B5-8137-9DF3F51BA10A}">
      <p15:sldGuideLst xmlns:p15="http://schemas.microsoft.com/office/powerpoint/2012/main">
        <p15:guide id="1" pos="260" userDrawn="1">
          <p15:clr>
            <a:srgbClr val="9AA0A6"/>
          </p15:clr>
        </p15:guide>
        <p15:guide id="2" pos="3368" userDrawn="1">
          <p15:clr>
            <a:srgbClr val="9AA0A6"/>
          </p15:clr>
        </p15:guide>
        <p15:guide id="3" orient="horz" pos="1395" userDrawn="1">
          <p15:clr>
            <a:srgbClr val="9AA0A6"/>
          </p15:clr>
        </p15:guide>
        <p15:guide id="4" orient="horz" pos="3549" userDrawn="1">
          <p15:clr>
            <a:srgbClr val="9AA0A6"/>
          </p15:clr>
        </p15:guide>
        <p15:guide id="5" pos="1825" userDrawn="1">
          <p15:clr>
            <a:srgbClr val="9AA0A6"/>
          </p15:clr>
        </p15:guide>
        <p15:guide id="6" pos="6497" userDrawn="1">
          <p15:clr>
            <a:srgbClr val="9AA0A6"/>
          </p15:clr>
        </p15:guide>
        <p15:guide id="7" pos="4932" userDrawn="1">
          <p15:clr>
            <a:srgbClr val="9AA0A6"/>
          </p15:clr>
        </p15:guide>
        <p15:guide id="8" orient="horz" pos="714" userDrawn="1">
          <p15:clr>
            <a:srgbClr val="9AA0A6"/>
          </p15:clr>
        </p15:guide>
        <p15:guide id="9" orient="horz" pos="3390" userDrawn="1">
          <p15:clr>
            <a:srgbClr val="9AA0A6"/>
          </p15:clr>
        </p15:guide>
        <p15:guide id="10" orient="horz" pos="2052" userDrawn="1">
          <p15:clr>
            <a:srgbClr val="9AA0A6"/>
          </p15:clr>
        </p15:guide>
        <p15:guide id="11" orient="horz" pos="238" userDrawn="1">
          <p15:clr>
            <a:srgbClr val="9AA0A6"/>
          </p15:clr>
        </p15:guide>
        <p15:guide id="12" orient="horz" pos="2710" userDrawn="1">
          <p15:clr>
            <a:srgbClr val="9AA0A6"/>
          </p15:clr>
        </p15:guide>
        <p15:guide id="13" pos="3367" userDrawn="1">
          <p15:clr>
            <a:srgbClr val="A4A3A4"/>
          </p15:clr>
        </p15:guide>
        <p15:guide id="14" pos="2347" userDrawn="1">
          <p15:clr>
            <a:srgbClr val="A4A3A4"/>
          </p15:clr>
        </p15:guide>
        <p15:guide id="15" pos="44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2" userDrawn="1">
          <p15:clr>
            <a:srgbClr val="A4A3A4"/>
          </p15:clr>
        </p15:guide>
        <p15:guide id="2" pos="213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оман" initials="Р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2324"/>
    <a:srgbClr val="003B59"/>
    <a:srgbClr val="FFFFFF"/>
    <a:srgbClr val="7DDDFF"/>
    <a:srgbClr val="0FCB37"/>
    <a:srgbClr val="008000"/>
    <a:srgbClr val="009C95"/>
    <a:srgbClr val="B2DBD8"/>
    <a:srgbClr val="B3D6BC"/>
    <a:srgbClr val="72AA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9F8C1A5-47FF-4CF1-952D-70DD7D966BAF}">
  <a:tblStyle styleId="{89F8C1A5-47FF-4CF1-952D-70DD7D966BA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03" autoAdjust="0"/>
    <p:restoredTop sz="86307" autoAdjust="0"/>
  </p:normalViewPr>
  <p:slideViewPr>
    <p:cSldViewPr snapToGrid="0">
      <p:cViewPr varScale="1">
        <p:scale>
          <a:sx n="111" d="100"/>
          <a:sy n="111" d="100"/>
        </p:scale>
        <p:origin x="1308" y="102"/>
      </p:cViewPr>
      <p:guideLst>
        <p:guide pos="260"/>
        <p:guide pos="3368"/>
        <p:guide orient="horz" pos="1395"/>
        <p:guide orient="horz" pos="3549"/>
        <p:guide pos="1825"/>
        <p:guide pos="6497"/>
        <p:guide pos="4932"/>
        <p:guide orient="horz" pos="714"/>
        <p:guide orient="horz" pos="3390"/>
        <p:guide orient="horz" pos="2052"/>
        <p:guide orient="horz" pos="238"/>
        <p:guide orient="horz" pos="2710"/>
        <p:guide pos="3367"/>
        <p:guide pos="2347"/>
        <p:guide pos="44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-5898" y="-114"/>
      </p:cViewPr>
      <p:guideLst>
        <p:guide orient="horz" pos="3112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00" cy="494477"/>
          </a:xfrm>
          <a:prstGeom prst="rect">
            <a:avLst/>
          </a:prstGeom>
        </p:spPr>
        <p:txBody>
          <a:bodyPr vert="horz" lIns="83375" tIns="41688" rIns="83375" bIns="4168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244" y="0"/>
            <a:ext cx="2930500" cy="494477"/>
          </a:xfrm>
          <a:prstGeom prst="rect">
            <a:avLst/>
          </a:prstGeom>
        </p:spPr>
        <p:txBody>
          <a:bodyPr vert="horz" lIns="83375" tIns="41688" rIns="83375" bIns="41688" rtlCol="0"/>
          <a:lstStyle>
            <a:lvl1pPr algn="r">
              <a:defRPr sz="1100"/>
            </a:lvl1pPr>
          </a:lstStyle>
          <a:p>
            <a:fld id="{EDB27ECF-74DD-4B3B-B42F-9755885AA1AA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86245"/>
            <a:ext cx="2930500" cy="494476"/>
          </a:xfrm>
          <a:prstGeom prst="rect">
            <a:avLst/>
          </a:prstGeom>
        </p:spPr>
        <p:txBody>
          <a:bodyPr vert="horz" lIns="83375" tIns="41688" rIns="83375" bIns="4168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244" y="9386245"/>
            <a:ext cx="2930500" cy="494476"/>
          </a:xfrm>
          <a:prstGeom prst="rect">
            <a:avLst/>
          </a:prstGeom>
        </p:spPr>
        <p:txBody>
          <a:bodyPr vert="horz" lIns="83375" tIns="41688" rIns="83375" bIns="41688" rtlCol="0" anchor="b"/>
          <a:lstStyle>
            <a:lvl1pPr algn="r">
              <a:defRPr sz="1100"/>
            </a:lvl1pPr>
          </a:lstStyle>
          <a:p>
            <a:fld id="{7CDB193B-08C0-4A8F-89AF-9596EE813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345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9238" y="633413"/>
            <a:ext cx="5635625" cy="31702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13360" y="4014502"/>
            <a:ext cx="4906884" cy="380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363" tIns="83363" rIns="83363" bIns="83363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228418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4154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551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088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356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493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188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731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420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84;p13">
            <a:extLst>
              <a:ext uri="{FF2B5EF4-FFF2-40B4-BE49-F238E27FC236}">
                <a16:creationId xmlns:a16="http://schemas.microsoft.com/office/drawing/2014/main" id="{B2AECA09-3B52-CEFE-55A4-1A3BE62E70F9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0" y="708"/>
            <a:ext cx="10698131" cy="601115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87;p13">
            <a:extLst>
              <a:ext uri="{FF2B5EF4-FFF2-40B4-BE49-F238E27FC236}">
                <a16:creationId xmlns:a16="http://schemas.microsoft.com/office/drawing/2014/main" id="{88EFEDA0-1AFF-3555-78C0-1C2D97AD83F8}"/>
              </a:ext>
            </a:extLst>
          </p:cNvPr>
          <p:cNvSpPr/>
          <p:nvPr userDrawn="1"/>
        </p:nvSpPr>
        <p:spPr>
          <a:xfrm>
            <a:off x="-1141865" y="1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CA232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>
              <a:solidFill>
                <a:srgbClr val="CA23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92;p13">
            <a:extLst>
              <a:ext uri="{FF2B5EF4-FFF2-40B4-BE49-F238E27FC236}">
                <a16:creationId xmlns:a16="http://schemas.microsoft.com/office/drawing/2014/main" id="{80242B94-7374-2915-C886-307616941484}"/>
              </a:ext>
            </a:extLst>
          </p:cNvPr>
          <p:cNvSpPr txBox="1"/>
          <p:nvPr userDrawn="1"/>
        </p:nvSpPr>
        <p:spPr>
          <a:xfrm>
            <a:off x="-1164167" y="65700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R202 G35 B36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47" name="Google Shape;87;p13">
            <a:extLst>
              <a:ext uri="{FF2B5EF4-FFF2-40B4-BE49-F238E27FC236}">
                <a16:creationId xmlns:a16="http://schemas.microsoft.com/office/drawing/2014/main" id="{84984978-5DB2-5DF2-6CA4-FE9278734468}"/>
              </a:ext>
            </a:extLst>
          </p:cNvPr>
          <p:cNvSpPr/>
          <p:nvPr userDrawn="1"/>
        </p:nvSpPr>
        <p:spPr>
          <a:xfrm>
            <a:off x="-1142776" y="465993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3B59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92;p13">
            <a:extLst>
              <a:ext uri="{FF2B5EF4-FFF2-40B4-BE49-F238E27FC236}">
                <a16:creationId xmlns:a16="http://schemas.microsoft.com/office/drawing/2014/main" id="{D20349D4-60B3-300E-8B06-0917380F010B}"/>
              </a:ext>
            </a:extLst>
          </p:cNvPr>
          <p:cNvSpPr txBox="1"/>
          <p:nvPr userDrawn="1"/>
        </p:nvSpPr>
        <p:spPr>
          <a:xfrm>
            <a:off x="-1165078" y="531692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G59 B89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49" name="Google Shape;87;p13">
            <a:extLst>
              <a:ext uri="{FF2B5EF4-FFF2-40B4-BE49-F238E27FC236}">
                <a16:creationId xmlns:a16="http://schemas.microsoft.com/office/drawing/2014/main" id="{6AB932A4-C42A-05FE-3E99-352D7D7E4FDA}"/>
              </a:ext>
            </a:extLst>
          </p:cNvPr>
          <p:cNvSpPr/>
          <p:nvPr userDrawn="1"/>
        </p:nvSpPr>
        <p:spPr>
          <a:xfrm>
            <a:off x="-1143687" y="911448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9C95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92;p13">
            <a:extLst>
              <a:ext uri="{FF2B5EF4-FFF2-40B4-BE49-F238E27FC236}">
                <a16:creationId xmlns:a16="http://schemas.microsoft.com/office/drawing/2014/main" id="{22ACD6A9-F866-0D24-76B7-7B2E2FA1F035}"/>
              </a:ext>
            </a:extLst>
          </p:cNvPr>
          <p:cNvSpPr txBox="1"/>
          <p:nvPr userDrawn="1"/>
        </p:nvSpPr>
        <p:spPr>
          <a:xfrm>
            <a:off x="-1165989" y="977147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G156 B149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1" name="Google Shape;87;p13">
            <a:extLst>
              <a:ext uri="{FF2B5EF4-FFF2-40B4-BE49-F238E27FC236}">
                <a16:creationId xmlns:a16="http://schemas.microsoft.com/office/drawing/2014/main" id="{BA4F2A79-C037-12F0-7877-DA7207D24357}"/>
              </a:ext>
            </a:extLst>
          </p:cNvPr>
          <p:cNvSpPr/>
          <p:nvPr userDrawn="1"/>
        </p:nvSpPr>
        <p:spPr>
          <a:xfrm>
            <a:off x="-1143687" y="1377440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97C22D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92;p13">
            <a:extLst>
              <a:ext uri="{FF2B5EF4-FFF2-40B4-BE49-F238E27FC236}">
                <a16:creationId xmlns:a16="http://schemas.microsoft.com/office/drawing/2014/main" id="{0D085B99-F874-0BA6-5ECE-B30DFEA5EEEB}"/>
              </a:ext>
            </a:extLst>
          </p:cNvPr>
          <p:cNvSpPr txBox="1"/>
          <p:nvPr userDrawn="1"/>
        </p:nvSpPr>
        <p:spPr>
          <a:xfrm>
            <a:off x="-1165989" y="1443139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R151 G194 B45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3" name="Google Shape;87;p13">
            <a:extLst>
              <a:ext uri="{FF2B5EF4-FFF2-40B4-BE49-F238E27FC236}">
                <a16:creationId xmlns:a16="http://schemas.microsoft.com/office/drawing/2014/main" id="{7BD12F82-B1A8-2965-4BA2-AE653744DDF5}"/>
              </a:ext>
            </a:extLst>
          </p:cNvPr>
          <p:cNvSpPr/>
          <p:nvPr userDrawn="1"/>
        </p:nvSpPr>
        <p:spPr>
          <a:xfrm>
            <a:off x="-1143687" y="1843432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A1E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92;p13">
            <a:extLst>
              <a:ext uri="{FF2B5EF4-FFF2-40B4-BE49-F238E27FC236}">
                <a16:creationId xmlns:a16="http://schemas.microsoft.com/office/drawing/2014/main" id="{3EB829FE-A4F6-8368-D7EC-7E9A138F282B}"/>
              </a:ext>
            </a:extLst>
          </p:cNvPr>
          <p:cNvSpPr txBox="1"/>
          <p:nvPr userDrawn="1"/>
        </p:nvSpPr>
        <p:spPr>
          <a:xfrm>
            <a:off x="-1165989" y="1909131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G161 B228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5" name="Google Shape;87;p13">
            <a:extLst>
              <a:ext uri="{FF2B5EF4-FFF2-40B4-BE49-F238E27FC236}">
                <a16:creationId xmlns:a16="http://schemas.microsoft.com/office/drawing/2014/main" id="{205EA81B-B833-CF81-A04A-669067A1216E}"/>
              </a:ext>
            </a:extLst>
          </p:cNvPr>
          <p:cNvSpPr/>
          <p:nvPr userDrawn="1"/>
        </p:nvSpPr>
        <p:spPr>
          <a:xfrm>
            <a:off x="-1143687" y="2309424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70A97F">
              <a:alpha val="99000"/>
            </a:srgbClr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92;p13">
            <a:extLst>
              <a:ext uri="{FF2B5EF4-FFF2-40B4-BE49-F238E27FC236}">
                <a16:creationId xmlns:a16="http://schemas.microsoft.com/office/drawing/2014/main" id="{879651D3-14DE-31BB-A99F-1FFFB46763AE}"/>
              </a:ext>
            </a:extLst>
          </p:cNvPr>
          <p:cNvSpPr txBox="1"/>
          <p:nvPr userDrawn="1"/>
        </p:nvSpPr>
        <p:spPr>
          <a:xfrm>
            <a:off x="-1165990" y="2375123"/>
            <a:ext cx="102677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R112 G169 B127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2028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84;p13">
            <a:extLst>
              <a:ext uri="{FF2B5EF4-FFF2-40B4-BE49-F238E27FC236}">
                <a16:creationId xmlns:a16="http://schemas.microsoft.com/office/drawing/2014/main" id="{B2AECA09-3B52-CEFE-55A4-1A3BE62E70F9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3852" y="708"/>
            <a:ext cx="10690426" cy="601115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87;p13">
            <a:extLst>
              <a:ext uri="{FF2B5EF4-FFF2-40B4-BE49-F238E27FC236}">
                <a16:creationId xmlns:a16="http://schemas.microsoft.com/office/drawing/2014/main" id="{88EFEDA0-1AFF-3555-78C0-1C2D97AD83F8}"/>
              </a:ext>
            </a:extLst>
          </p:cNvPr>
          <p:cNvSpPr/>
          <p:nvPr userDrawn="1"/>
        </p:nvSpPr>
        <p:spPr>
          <a:xfrm>
            <a:off x="-1141865" y="1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CA232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>
              <a:solidFill>
                <a:srgbClr val="CA23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92;p13">
            <a:extLst>
              <a:ext uri="{FF2B5EF4-FFF2-40B4-BE49-F238E27FC236}">
                <a16:creationId xmlns:a16="http://schemas.microsoft.com/office/drawing/2014/main" id="{80242B94-7374-2915-C886-307616941484}"/>
              </a:ext>
            </a:extLst>
          </p:cNvPr>
          <p:cNvSpPr txBox="1"/>
          <p:nvPr userDrawn="1"/>
        </p:nvSpPr>
        <p:spPr>
          <a:xfrm>
            <a:off x="-1164167" y="65700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R202 G35 B36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47" name="Google Shape;87;p13">
            <a:extLst>
              <a:ext uri="{FF2B5EF4-FFF2-40B4-BE49-F238E27FC236}">
                <a16:creationId xmlns:a16="http://schemas.microsoft.com/office/drawing/2014/main" id="{84984978-5DB2-5DF2-6CA4-FE9278734468}"/>
              </a:ext>
            </a:extLst>
          </p:cNvPr>
          <p:cNvSpPr/>
          <p:nvPr userDrawn="1"/>
        </p:nvSpPr>
        <p:spPr>
          <a:xfrm>
            <a:off x="-1142776" y="465993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3B59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92;p13">
            <a:extLst>
              <a:ext uri="{FF2B5EF4-FFF2-40B4-BE49-F238E27FC236}">
                <a16:creationId xmlns:a16="http://schemas.microsoft.com/office/drawing/2014/main" id="{D20349D4-60B3-300E-8B06-0917380F010B}"/>
              </a:ext>
            </a:extLst>
          </p:cNvPr>
          <p:cNvSpPr txBox="1"/>
          <p:nvPr userDrawn="1"/>
        </p:nvSpPr>
        <p:spPr>
          <a:xfrm>
            <a:off x="-1165078" y="531692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G59 B89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49" name="Google Shape;87;p13">
            <a:extLst>
              <a:ext uri="{FF2B5EF4-FFF2-40B4-BE49-F238E27FC236}">
                <a16:creationId xmlns:a16="http://schemas.microsoft.com/office/drawing/2014/main" id="{6AB932A4-C42A-05FE-3E99-352D7D7E4FDA}"/>
              </a:ext>
            </a:extLst>
          </p:cNvPr>
          <p:cNvSpPr/>
          <p:nvPr userDrawn="1"/>
        </p:nvSpPr>
        <p:spPr>
          <a:xfrm>
            <a:off x="-1143687" y="911448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9C95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92;p13">
            <a:extLst>
              <a:ext uri="{FF2B5EF4-FFF2-40B4-BE49-F238E27FC236}">
                <a16:creationId xmlns:a16="http://schemas.microsoft.com/office/drawing/2014/main" id="{22ACD6A9-F866-0D24-76B7-7B2E2FA1F035}"/>
              </a:ext>
            </a:extLst>
          </p:cNvPr>
          <p:cNvSpPr txBox="1"/>
          <p:nvPr userDrawn="1"/>
        </p:nvSpPr>
        <p:spPr>
          <a:xfrm>
            <a:off x="-1165989" y="977147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G156 B149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1" name="Google Shape;87;p13">
            <a:extLst>
              <a:ext uri="{FF2B5EF4-FFF2-40B4-BE49-F238E27FC236}">
                <a16:creationId xmlns:a16="http://schemas.microsoft.com/office/drawing/2014/main" id="{BA4F2A79-C037-12F0-7877-DA7207D24357}"/>
              </a:ext>
            </a:extLst>
          </p:cNvPr>
          <p:cNvSpPr/>
          <p:nvPr userDrawn="1"/>
        </p:nvSpPr>
        <p:spPr>
          <a:xfrm>
            <a:off x="-1143687" y="1377440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97C22D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92;p13">
            <a:extLst>
              <a:ext uri="{FF2B5EF4-FFF2-40B4-BE49-F238E27FC236}">
                <a16:creationId xmlns:a16="http://schemas.microsoft.com/office/drawing/2014/main" id="{0D085B99-F874-0BA6-5ECE-B30DFEA5EEEB}"/>
              </a:ext>
            </a:extLst>
          </p:cNvPr>
          <p:cNvSpPr txBox="1"/>
          <p:nvPr userDrawn="1"/>
        </p:nvSpPr>
        <p:spPr>
          <a:xfrm>
            <a:off x="-1165989" y="1443139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R151 G194 B45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3" name="Google Shape;87;p13">
            <a:extLst>
              <a:ext uri="{FF2B5EF4-FFF2-40B4-BE49-F238E27FC236}">
                <a16:creationId xmlns:a16="http://schemas.microsoft.com/office/drawing/2014/main" id="{7BD12F82-B1A8-2965-4BA2-AE653744DDF5}"/>
              </a:ext>
            </a:extLst>
          </p:cNvPr>
          <p:cNvSpPr/>
          <p:nvPr userDrawn="1"/>
        </p:nvSpPr>
        <p:spPr>
          <a:xfrm>
            <a:off x="-1143687" y="1843432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A1E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92;p13">
            <a:extLst>
              <a:ext uri="{FF2B5EF4-FFF2-40B4-BE49-F238E27FC236}">
                <a16:creationId xmlns:a16="http://schemas.microsoft.com/office/drawing/2014/main" id="{3EB829FE-A4F6-8368-D7EC-7E9A138F282B}"/>
              </a:ext>
            </a:extLst>
          </p:cNvPr>
          <p:cNvSpPr txBox="1"/>
          <p:nvPr userDrawn="1"/>
        </p:nvSpPr>
        <p:spPr>
          <a:xfrm>
            <a:off x="-1165989" y="1909131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G161 B228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55" name="Google Shape;87;p13">
            <a:extLst>
              <a:ext uri="{FF2B5EF4-FFF2-40B4-BE49-F238E27FC236}">
                <a16:creationId xmlns:a16="http://schemas.microsoft.com/office/drawing/2014/main" id="{205EA81B-B833-CF81-A04A-669067A1216E}"/>
              </a:ext>
            </a:extLst>
          </p:cNvPr>
          <p:cNvSpPr/>
          <p:nvPr userDrawn="1"/>
        </p:nvSpPr>
        <p:spPr>
          <a:xfrm>
            <a:off x="-1143687" y="2309424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70A97F">
              <a:alpha val="99000"/>
            </a:srgbClr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92;p13">
            <a:extLst>
              <a:ext uri="{FF2B5EF4-FFF2-40B4-BE49-F238E27FC236}">
                <a16:creationId xmlns:a16="http://schemas.microsoft.com/office/drawing/2014/main" id="{879651D3-14DE-31BB-A99F-1FFFB46763AE}"/>
              </a:ext>
            </a:extLst>
          </p:cNvPr>
          <p:cNvSpPr txBox="1"/>
          <p:nvPr userDrawn="1"/>
        </p:nvSpPr>
        <p:spPr>
          <a:xfrm>
            <a:off x="-1165990" y="2375123"/>
            <a:ext cx="102677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R112 G169 B127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5030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84;p13">
            <a:extLst>
              <a:ext uri="{FF2B5EF4-FFF2-40B4-BE49-F238E27FC236}">
                <a16:creationId xmlns:a16="http://schemas.microsoft.com/office/drawing/2014/main" id="{EF2A82B5-DA5B-F963-B34E-83F32E3ED8B7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-6317" y="0"/>
            <a:ext cx="10698130" cy="600712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90;p21">
            <a:extLst>
              <a:ext uri="{FF2B5EF4-FFF2-40B4-BE49-F238E27FC236}">
                <a16:creationId xmlns:a16="http://schemas.microsoft.com/office/drawing/2014/main" id="{9D2C6AA0-AC3A-EC60-7687-1581AABB2AEF}"/>
              </a:ext>
            </a:extLst>
          </p:cNvPr>
          <p:cNvSpPr txBox="1"/>
          <p:nvPr userDrawn="1"/>
        </p:nvSpPr>
        <p:spPr>
          <a:xfrm>
            <a:off x="3549509" y="298131"/>
            <a:ext cx="5463729" cy="569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457011">
              <a:defRPr/>
            </a:pPr>
            <a:r>
              <a:rPr lang="ru-RU" sz="1000" dirty="0">
                <a:solidFill>
                  <a:srgbClr val="003B59"/>
                </a:solidFill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Санаторно-курортное лечение и отдых медицинских работников по программе лояльности</a:t>
            </a:r>
          </a:p>
        </p:txBody>
      </p:sp>
      <p:sp>
        <p:nvSpPr>
          <p:cNvPr id="9" name="Google Shape;228;p19">
            <a:extLst>
              <a:ext uri="{FF2B5EF4-FFF2-40B4-BE49-F238E27FC236}">
                <a16:creationId xmlns:a16="http://schemas.microsoft.com/office/drawing/2014/main" id="{DC3762FD-510E-79CB-13B4-E636EE9F7832}"/>
              </a:ext>
            </a:extLst>
          </p:cNvPr>
          <p:cNvSpPr txBox="1"/>
          <p:nvPr userDrawn="1"/>
        </p:nvSpPr>
        <p:spPr>
          <a:xfrm>
            <a:off x="10003107" y="443398"/>
            <a:ext cx="252242" cy="193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endParaRPr sz="1000" dirty="0">
              <a:solidFill>
                <a:srgbClr val="CA232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5650774-B5C5-E258-D0D5-5A21C795B2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9042" y="264646"/>
            <a:ext cx="2040598" cy="318475"/>
          </a:xfrm>
          <a:prstGeom prst="rect">
            <a:avLst/>
          </a:prstGeom>
        </p:spPr>
      </p:pic>
      <p:sp>
        <p:nvSpPr>
          <p:cNvPr id="23" name="Google Shape;87;p13">
            <a:extLst>
              <a:ext uri="{FF2B5EF4-FFF2-40B4-BE49-F238E27FC236}">
                <a16:creationId xmlns:a16="http://schemas.microsoft.com/office/drawing/2014/main" id="{7EED976A-E5BD-65E8-11B8-F3061FFA5F78}"/>
              </a:ext>
            </a:extLst>
          </p:cNvPr>
          <p:cNvSpPr/>
          <p:nvPr userDrawn="1"/>
        </p:nvSpPr>
        <p:spPr>
          <a:xfrm>
            <a:off x="-1141865" y="1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CA232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>
              <a:solidFill>
                <a:srgbClr val="CA23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92;p13">
            <a:extLst>
              <a:ext uri="{FF2B5EF4-FFF2-40B4-BE49-F238E27FC236}">
                <a16:creationId xmlns:a16="http://schemas.microsoft.com/office/drawing/2014/main" id="{8819F3F8-A68E-3EB5-573F-440F210B4084}"/>
              </a:ext>
            </a:extLst>
          </p:cNvPr>
          <p:cNvSpPr txBox="1"/>
          <p:nvPr userDrawn="1"/>
        </p:nvSpPr>
        <p:spPr>
          <a:xfrm>
            <a:off x="-1164167" y="65700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R202 G35 B36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25" name="Google Shape;87;p13">
            <a:extLst>
              <a:ext uri="{FF2B5EF4-FFF2-40B4-BE49-F238E27FC236}">
                <a16:creationId xmlns:a16="http://schemas.microsoft.com/office/drawing/2014/main" id="{23BC88CF-631A-75BB-CE40-82ACA8660B79}"/>
              </a:ext>
            </a:extLst>
          </p:cNvPr>
          <p:cNvSpPr/>
          <p:nvPr userDrawn="1"/>
        </p:nvSpPr>
        <p:spPr>
          <a:xfrm>
            <a:off x="-1142776" y="465993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3B59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92;p13">
            <a:extLst>
              <a:ext uri="{FF2B5EF4-FFF2-40B4-BE49-F238E27FC236}">
                <a16:creationId xmlns:a16="http://schemas.microsoft.com/office/drawing/2014/main" id="{8E0B9300-5FD3-DBA0-BAB9-7DC4872BED79}"/>
              </a:ext>
            </a:extLst>
          </p:cNvPr>
          <p:cNvSpPr txBox="1"/>
          <p:nvPr userDrawn="1"/>
        </p:nvSpPr>
        <p:spPr>
          <a:xfrm>
            <a:off x="-1165078" y="531692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G59 B89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27" name="Google Shape;87;p13">
            <a:extLst>
              <a:ext uri="{FF2B5EF4-FFF2-40B4-BE49-F238E27FC236}">
                <a16:creationId xmlns:a16="http://schemas.microsoft.com/office/drawing/2014/main" id="{3752542C-9942-6073-A611-CB12B43CB266}"/>
              </a:ext>
            </a:extLst>
          </p:cNvPr>
          <p:cNvSpPr/>
          <p:nvPr userDrawn="1"/>
        </p:nvSpPr>
        <p:spPr>
          <a:xfrm>
            <a:off x="-1143687" y="911448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9C95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92;p13">
            <a:extLst>
              <a:ext uri="{FF2B5EF4-FFF2-40B4-BE49-F238E27FC236}">
                <a16:creationId xmlns:a16="http://schemas.microsoft.com/office/drawing/2014/main" id="{D5B45203-8C54-3527-FC47-64C6707BB5CD}"/>
              </a:ext>
            </a:extLst>
          </p:cNvPr>
          <p:cNvSpPr txBox="1"/>
          <p:nvPr userDrawn="1"/>
        </p:nvSpPr>
        <p:spPr>
          <a:xfrm>
            <a:off x="-1165989" y="977147"/>
            <a:ext cx="93879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G156 B149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29" name="Google Shape;87;p13">
            <a:extLst>
              <a:ext uri="{FF2B5EF4-FFF2-40B4-BE49-F238E27FC236}">
                <a16:creationId xmlns:a16="http://schemas.microsoft.com/office/drawing/2014/main" id="{B3A06453-5802-70D6-4CE2-F9A2EB09C7DC}"/>
              </a:ext>
            </a:extLst>
          </p:cNvPr>
          <p:cNvSpPr/>
          <p:nvPr userDrawn="1"/>
        </p:nvSpPr>
        <p:spPr>
          <a:xfrm>
            <a:off x="-1143687" y="1377440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97C22D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92;p13">
            <a:extLst>
              <a:ext uri="{FF2B5EF4-FFF2-40B4-BE49-F238E27FC236}">
                <a16:creationId xmlns:a16="http://schemas.microsoft.com/office/drawing/2014/main" id="{37F775E2-32F8-C668-F7B0-875E5F872569}"/>
              </a:ext>
            </a:extLst>
          </p:cNvPr>
          <p:cNvSpPr txBox="1"/>
          <p:nvPr userDrawn="1"/>
        </p:nvSpPr>
        <p:spPr>
          <a:xfrm>
            <a:off x="-1165989" y="1443139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R151 G194 B45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31" name="Google Shape;87;p13">
            <a:extLst>
              <a:ext uri="{FF2B5EF4-FFF2-40B4-BE49-F238E27FC236}">
                <a16:creationId xmlns:a16="http://schemas.microsoft.com/office/drawing/2014/main" id="{6F2A73AF-56D8-8ECA-B343-8539A3AD0969}"/>
              </a:ext>
            </a:extLst>
          </p:cNvPr>
          <p:cNvSpPr/>
          <p:nvPr userDrawn="1"/>
        </p:nvSpPr>
        <p:spPr>
          <a:xfrm>
            <a:off x="-1143687" y="1843432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00A1E4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92;p13">
            <a:extLst>
              <a:ext uri="{FF2B5EF4-FFF2-40B4-BE49-F238E27FC236}">
                <a16:creationId xmlns:a16="http://schemas.microsoft.com/office/drawing/2014/main" id="{4227B3A7-5C6F-1F2D-A3B7-74719B2BCB5A}"/>
              </a:ext>
            </a:extLst>
          </p:cNvPr>
          <p:cNvSpPr txBox="1"/>
          <p:nvPr userDrawn="1"/>
        </p:nvSpPr>
        <p:spPr>
          <a:xfrm>
            <a:off x="-1165989" y="1909131"/>
            <a:ext cx="985024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R0 G161 B228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33" name="Google Shape;87;p13">
            <a:extLst>
              <a:ext uri="{FF2B5EF4-FFF2-40B4-BE49-F238E27FC236}">
                <a16:creationId xmlns:a16="http://schemas.microsoft.com/office/drawing/2014/main" id="{FEB38A12-7693-EDBC-45C0-12F9B8589E2C}"/>
              </a:ext>
            </a:extLst>
          </p:cNvPr>
          <p:cNvSpPr/>
          <p:nvPr userDrawn="1"/>
        </p:nvSpPr>
        <p:spPr>
          <a:xfrm>
            <a:off x="-1143687" y="2309424"/>
            <a:ext cx="937886" cy="354248"/>
          </a:xfrm>
          <a:custGeom>
            <a:avLst/>
            <a:gdLst/>
            <a:ahLst/>
            <a:cxnLst/>
            <a:rect l="l" t="t" r="r" b="b"/>
            <a:pathLst>
              <a:path w="730250" h="730250" extrusionOk="0">
                <a:moveTo>
                  <a:pt x="18923" y="17754"/>
                </a:moveTo>
                <a:lnTo>
                  <a:pt x="738924" y="17754"/>
                </a:lnTo>
                <a:lnTo>
                  <a:pt x="738924" y="737755"/>
                </a:lnTo>
                <a:lnTo>
                  <a:pt x="18923" y="737755"/>
                </a:lnTo>
                <a:lnTo>
                  <a:pt x="18923" y="17754"/>
                </a:lnTo>
                <a:close/>
              </a:path>
            </a:pathLst>
          </a:custGeom>
          <a:solidFill>
            <a:srgbClr val="70A97F">
              <a:alpha val="99000"/>
            </a:srgbClr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2706" tIns="36343" rIns="72706" bIns="36343" anchor="ctr" anchorCtr="0">
            <a:noAutofit/>
          </a:bodyPr>
          <a:lstStyle/>
          <a:p>
            <a:pPr algn="ctr"/>
            <a:endParaRPr sz="954" dirty="0">
              <a:solidFill>
                <a:srgbClr val="003B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92;p13">
            <a:extLst>
              <a:ext uri="{FF2B5EF4-FFF2-40B4-BE49-F238E27FC236}">
                <a16:creationId xmlns:a16="http://schemas.microsoft.com/office/drawing/2014/main" id="{1E24BD26-0CBF-07C7-732D-344753D00EE2}"/>
              </a:ext>
            </a:extLst>
          </p:cNvPr>
          <p:cNvSpPr txBox="1"/>
          <p:nvPr userDrawn="1"/>
        </p:nvSpPr>
        <p:spPr>
          <a:xfrm>
            <a:off x="-1165990" y="2375123"/>
            <a:ext cx="1026777" cy="202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706" tIns="72706" rIns="72706" bIns="72706" anchor="ctr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R112 G169 B127</a:t>
            </a:r>
            <a:endParaRPr sz="8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2" name="Google Shape;228;p19">
            <a:extLst>
              <a:ext uri="{FF2B5EF4-FFF2-40B4-BE49-F238E27FC236}">
                <a16:creationId xmlns:a16="http://schemas.microsoft.com/office/drawing/2014/main" id="{D161132B-D41F-E33E-C5E8-C9658988D4C4}"/>
              </a:ext>
            </a:extLst>
          </p:cNvPr>
          <p:cNvSpPr txBox="1"/>
          <p:nvPr userDrawn="1"/>
        </p:nvSpPr>
        <p:spPr>
          <a:xfrm>
            <a:off x="9949047" y="450146"/>
            <a:ext cx="287635" cy="221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r"/>
            <a:fld id="{FCD5956F-9059-6A4D-8B2C-D132F7CC0CC4}" type="slidenum">
              <a:rPr lang="en-US" sz="1140" smtClean="0">
                <a:solidFill>
                  <a:srgbClr val="CA232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pPr algn="r"/>
              <a:t>‹#›</a:t>
            </a:fld>
            <a:endParaRPr sz="1140" dirty="0">
              <a:solidFill>
                <a:srgbClr val="CA232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982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157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90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0" r:id="rId2"/>
    <p:sldLayoutId id="2147483709" r:id="rId3"/>
    <p:sldLayoutId id="2147483711" r:id="rId4"/>
  </p:sldLayoutIdLst>
  <p:hf hdr="0" ftr="0" dt="0"/>
  <p:txStyles>
    <p:titleStyle>
      <a:lvl1pPr algn="l" defTabSz="801689" rtl="0" eaLnBrk="1" latinLnBrk="0" hangingPunct="1">
        <a:lnSpc>
          <a:spcPct val="85000"/>
        </a:lnSpc>
        <a:spcBef>
          <a:spcPct val="0"/>
        </a:spcBef>
        <a:buNone/>
        <a:defRPr sz="4209" kern="1200" spc="-44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80168" indent="-80168" algn="l" defTabSz="801689" rtl="0" eaLnBrk="1" latinLnBrk="0" hangingPunct="1">
        <a:lnSpc>
          <a:spcPct val="90000"/>
        </a:lnSpc>
        <a:spcBef>
          <a:spcPts val="1052"/>
        </a:spcBef>
        <a:spcAft>
          <a:spcPts val="175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75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36709" indent="-160338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57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97047" indent="-160338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57385" indent="-160338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17723" indent="-160338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964412" indent="-200422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139760" indent="-200422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315107" indent="-200422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490455" indent="-200422" algn="l" defTabSz="801689" rtl="0" eaLnBrk="1" latinLnBrk="0" hangingPunct="1">
        <a:lnSpc>
          <a:spcPct val="90000"/>
        </a:lnSpc>
        <a:spcBef>
          <a:spcPts val="175"/>
        </a:spcBef>
        <a:spcAft>
          <a:spcPts val="351"/>
        </a:spcAft>
        <a:buClr>
          <a:schemeClr val="accent1"/>
        </a:buClr>
        <a:buFont typeface="Calibri" pitchFamily="34" charset="0"/>
        <a:buChar char="◦"/>
        <a:defRPr sz="122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1pPr>
      <a:lvl2pPr marL="400845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2pPr>
      <a:lvl3pPr marL="801689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3pPr>
      <a:lvl4pPr marL="1202534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4pPr>
      <a:lvl5pPr marL="1603378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5pPr>
      <a:lvl6pPr marL="2004223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6pPr>
      <a:lvl7pPr marL="2405067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7pPr>
      <a:lvl8pPr marL="2805911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8pPr>
      <a:lvl9pPr marL="3206756" algn="l" defTabSz="801689" rtl="0" eaLnBrk="1" latinLnBrk="0" hangingPunct="1">
        <a:defRPr sz="15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g"/><Relationship Id="rId3" Type="http://schemas.openxmlformats.org/officeDocument/2006/relationships/image" Target="../media/image92.jpg"/><Relationship Id="rId7" Type="http://schemas.openxmlformats.org/officeDocument/2006/relationships/image" Target="../media/image96.jp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5.jpg"/><Relationship Id="rId5" Type="http://schemas.openxmlformats.org/officeDocument/2006/relationships/image" Target="../media/image94.jpg"/><Relationship Id="rId4" Type="http://schemas.openxmlformats.org/officeDocument/2006/relationships/image" Target="../media/image93.jpg"/><Relationship Id="rId9" Type="http://schemas.openxmlformats.org/officeDocument/2006/relationships/image" Target="../media/image9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6;p13">
            <a:extLst>
              <a:ext uri="{FF2B5EF4-FFF2-40B4-BE49-F238E27FC236}">
                <a16:creationId xmlns:a16="http://schemas.microsoft.com/office/drawing/2014/main" id="{CD8DBCBF-D4EB-2AA6-5DBE-0C863C55DEE4}"/>
              </a:ext>
            </a:extLst>
          </p:cNvPr>
          <p:cNvSpPr txBox="1"/>
          <p:nvPr/>
        </p:nvSpPr>
        <p:spPr>
          <a:xfrm>
            <a:off x="798991" y="2796520"/>
            <a:ext cx="9179510" cy="1447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457011">
              <a:defRPr/>
            </a:pPr>
            <a:r>
              <a:rPr lang="ru-RU" sz="2104" b="1" dirty="0">
                <a:solidFill>
                  <a:srgbClr val="003B59"/>
                </a:solidFill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Санаторно-курортное лечение и отдых медицинских работников </a:t>
            </a:r>
          </a:p>
          <a:p>
            <a:pPr defTabSz="457011">
              <a:defRPr/>
            </a:pPr>
            <a:r>
              <a:rPr lang="ru-RU" sz="2104" b="1" dirty="0">
                <a:solidFill>
                  <a:srgbClr val="003B59"/>
                </a:solidFill>
                <a:latin typeface="Lato" panose="020F050202020403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по программе лояльности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0CE692-6643-DAA3-E9A2-C4688D1B5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838" y="482495"/>
            <a:ext cx="1939125" cy="116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470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46705B-46B9-B0AC-DE7C-BA1828F69062}"/>
              </a:ext>
            </a:extLst>
          </p:cNvPr>
          <p:cNvSpPr txBox="1"/>
          <p:nvPr/>
        </p:nvSpPr>
        <p:spPr>
          <a:xfrm>
            <a:off x="150921" y="213064"/>
            <a:ext cx="679141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endParaRPr lang="ru-RU" sz="1800" b="1" kern="50" dirty="0">
              <a:solidFill>
                <a:srgbClr val="002060"/>
              </a:solidFill>
              <a:effectLst/>
              <a:ea typeface="Lucida Sans Unicode" panose="020B0602030504020204" pitchFamily="34" charset="0"/>
            </a:endParaRPr>
          </a:p>
          <a:p>
            <a:pPr algn="just">
              <a:buNone/>
            </a:pPr>
            <a:r>
              <a:rPr lang="ru-RU" sz="1800" b="1" kern="50" dirty="0">
                <a:solidFill>
                  <a:srgbClr val="002060"/>
                </a:solidFill>
                <a:effectLst/>
                <a:ea typeface="Lucida Sans Unicode" panose="020B0602030504020204" pitchFamily="34" charset="0"/>
              </a:rPr>
              <a:t>Миссия Профсоюза:</a:t>
            </a:r>
            <a:endParaRPr lang="ru-RU" kern="50" dirty="0">
              <a:solidFill>
                <a:srgbClr val="002060"/>
              </a:solidFill>
              <a:ea typeface="Lucida Sans Unicode" panose="020B0602030504020204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800" kern="50" dirty="0">
                <a:solidFill>
                  <a:srgbClr val="002060"/>
                </a:solidFill>
                <a:effectLst/>
                <a:ea typeface="Lucida Sans Unicode" panose="020B0602030504020204" pitchFamily="34" charset="0"/>
              </a:rPr>
              <a:t>защита профессиональных интересов, социально-трудовых прав членов профсоюза</a:t>
            </a:r>
            <a:endParaRPr lang="ru-RU" sz="1050" kern="50" dirty="0">
              <a:solidFill>
                <a:srgbClr val="002060"/>
              </a:solidFill>
              <a:effectLst/>
              <a:ea typeface="Lucida Sans Unicode" panose="020B0602030504020204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800" kern="50" dirty="0">
                <a:solidFill>
                  <a:srgbClr val="002060"/>
                </a:solidFill>
                <a:effectLst/>
                <a:ea typeface="Lucida Sans Unicode" panose="020B0602030504020204" pitchFamily="34" charset="0"/>
              </a:rPr>
              <a:t>развитие социальной сферы</a:t>
            </a:r>
            <a:endParaRPr lang="ru-RU" sz="1050" kern="50" dirty="0">
              <a:solidFill>
                <a:srgbClr val="002060"/>
              </a:solidFill>
              <a:effectLst/>
              <a:ea typeface="Lucida Sans Unicode" panose="020B0602030504020204" pitchFamily="34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800" kern="50" dirty="0">
                <a:solidFill>
                  <a:srgbClr val="002060"/>
                </a:solidFill>
                <a:effectLst/>
                <a:ea typeface="Lucida Sans Unicode" panose="020B0602030504020204" pitchFamily="34" charset="0"/>
              </a:rPr>
              <a:t>улучшение качества жизни членов профсоюза и их семей</a:t>
            </a:r>
            <a:r>
              <a:rPr lang="ru-RU" kern="50" dirty="0">
                <a:solidFill>
                  <a:srgbClr val="002060"/>
                </a:solidFill>
                <a:ea typeface="Lucida Sans Unicode" panose="020B0602030504020204" pitchFamily="34" charset="0"/>
              </a:rPr>
              <a:t> 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sz="1800" kern="50" dirty="0">
                <a:solidFill>
                  <a:srgbClr val="FF0000"/>
                </a:solidFill>
                <a:effectLst/>
                <a:ea typeface="Lucida Sans Unicode" panose="020B0602030504020204" pitchFamily="34" charset="0"/>
              </a:rPr>
              <a:t>здоровье медицинского работника</a:t>
            </a:r>
            <a:endParaRPr lang="ru-RU" kern="50" dirty="0">
              <a:solidFill>
                <a:srgbClr val="002060"/>
              </a:solidFill>
              <a:ea typeface="Lucida Sans Unicode" panose="020B0602030504020204" pitchFamily="34" charset="0"/>
            </a:endParaRPr>
          </a:p>
          <a:p>
            <a:pPr lvl="0" algn="just"/>
            <a:r>
              <a:rPr lang="ru-RU" sz="1800" b="1" kern="50" dirty="0">
                <a:solidFill>
                  <a:srgbClr val="002060"/>
                </a:solidFill>
                <a:effectLst/>
                <a:ea typeface="Lucida Sans Unicode" panose="020B0602030504020204" pitchFamily="34" charset="0"/>
              </a:rPr>
              <a:t> Ценности: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kern="50" dirty="0">
                <a:solidFill>
                  <a:srgbClr val="002060"/>
                </a:solidFill>
                <a:ea typeface="Lucida Sans Unicode" panose="020B0602030504020204" pitchFamily="34" charset="0"/>
              </a:rPr>
              <a:t>порядочность и профессионализм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kern="50" dirty="0">
                <a:solidFill>
                  <a:srgbClr val="002060"/>
                </a:solidFill>
                <a:ea typeface="Lucida Sans Unicode" panose="020B0602030504020204" pitchFamily="34" charset="0"/>
              </a:rPr>
              <a:t>в</a:t>
            </a:r>
            <a:r>
              <a:rPr lang="ru-RU" kern="50" dirty="0">
                <a:solidFill>
                  <a:srgbClr val="002060"/>
                </a:solidFill>
                <a:effectLst/>
                <a:ea typeface="Lucida Sans Unicode" panose="020B0602030504020204" pitchFamily="34" charset="0"/>
              </a:rPr>
              <a:t>заимовыручка и доброжелательность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kern="50" dirty="0">
                <a:solidFill>
                  <a:srgbClr val="002060"/>
                </a:solidFill>
                <a:ea typeface="Lucida Sans Unicode" panose="020B0602030504020204" pitchFamily="34" charset="0"/>
              </a:rPr>
              <a:t>коллегиальность и коллективизм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kern="50" dirty="0">
                <a:solidFill>
                  <a:srgbClr val="002060"/>
                </a:solidFill>
                <a:ea typeface="Lucida Sans Unicode" panose="020B0602030504020204" pitchFamily="34" charset="0"/>
              </a:rPr>
              <a:t>с</a:t>
            </a:r>
            <a:r>
              <a:rPr lang="ru-RU" kern="50" dirty="0">
                <a:solidFill>
                  <a:srgbClr val="002060"/>
                </a:solidFill>
                <a:effectLst/>
                <a:ea typeface="Lucida Sans Unicode" panose="020B0602030504020204" pitchFamily="34" charset="0"/>
              </a:rPr>
              <a:t>тремление к личностному росту и постоянному совершенствованию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ru-RU" kern="50" dirty="0">
                <a:solidFill>
                  <a:srgbClr val="002060"/>
                </a:solidFill>
                <a:ea typeface="Lucida Sans Unicode" panose="020B0602030504020204" pitchFamily="34" charset="0"/>
                <a:cs typeface="Times New Roman" panose="02020603050405020304" pitchFamily="18" charset="0"/>
              </a:rPr>
              <a:t>у</a:t>
            </a:r>
            <a:r>
              <a:rPr lang="ru-RU" kern="50" dirty="0">
                <a:solidFill>
                  <a:srgbClr val="002060"/>
                </a:solidFill>
                <a:effectLst/>
                <a:ea typeface="Lucida Sans Unicode" panose="020B0602030504020204" pitchFamily="34" charset="0"/>
                <a:cs typeface="Times New Roman" panose="02020603050405020304" pitchFamily="18" charset="0"/>
              </a:rPr>
              <a:t>важение к человеку труда и традициям Профсоюза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kern="50" dirty="0">
                <a:solidFill>
                  <a:srgbClr val="FF0000"/>
                </a:solidFill>
                <a:effectLst/>
                <a:ea typeface="Lucida Sans Unicode" panose="020B0602030504020204" pitchFamily="34" charset="0"/>
                <a:cs typeface="Times New Roman" panose="02020603050405020304" pitchFamily="18" charset="0"/>
              </a:rPr>
              <a:t>здоровый образ жизни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kern="50" dirty="0">
              <a:solidFill>
                <a:srgbClr val="FF0000"/>
              </a:solidFill>
              <a:ea typeface="Lucida Sans Unicode" panose="020B0602030504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kern="50" dirty="0">
                <a:solidFill>
                  <a:srgbClr val="002060"/>
                </a:solidFill>
                <a:ea typeface="Lucida Sans Unicode" panose="020B0602030504020204" pitchFamily="34" charset="0"/>
                <a:cs typeface="Times New Roman" panose="02020603050405020304" pitchFamily="18" charset="0"/>
              </a:rPr>
              <a:t>В данной Презентации предлагаем санаторно-курортное лечение и отдых для членов Профсоюза и членов их семей по программе лояльности на 2027 год.</a:t>
            </a:r>
            <a:endParaRPr lang="ru-RU" kern="50" dirty="0">
              <a:solidFill>
                <a:srgbClr val="002060"/>
              </a:solidFill>
              <a:effectLst/>
              <a:ea typeface="Lucida Sans Unicode" panose="020B06020305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78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2138" y="914400"/>
            <a:ext cx="9858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ЛЕЧЕНИЕ И ОТДЫХ ДЛЯ ВСЕЙ СЕМЬИ «МАМА, ПАПА, Я – ЗДОРОВАЯ СЕМЬЯ»</a:t>
            </a:r>
          </a:p>
        </p:txBody>
      </p:sp>
      <p:pic>
        <p:nvPicPr>
          <p:cNvPr id="1026" name="Picture 2" descr="https://avatars.mds.yandex.net/i?id=9a39176b2155f4b94e3d650ca05a8251f9b3dc1f-4098469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11" y="1591303"/>
            <a:ext cx="3283527" cy="202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406" y="3433314"/>
            <a:ext cx="3554632" cy="244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15" y="3371084"/>
            <a:ext cx="3554632" cy="204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9524" y="1449987"/>
            <a:ext cx="33470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Виктория Ессентуки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Виктория Кисловодск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Долина Нарзанов Ессентуки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Долина Нарзанов Кисловодск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Дубрава Железноводск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Жемчужина Кавказа Ессентуки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Жемчужина Зауралья Шадринск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30 лет Победы Железноводск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 </a:t>
            </a:r>
            <a:r>
              <a:rPr lang="ru-RU" sz="1400" dirty="0" err="1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Ивушка</a:t>
            </a: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Сочи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 Мыс Видный Сочи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 Октябрьский Сочи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</a:t>
            </a:r>
          </a:p>
          <a:p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3559" y="1449987"/>
            <a:ext cx="31082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Плаза Железноводск 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Радон Воронеж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Русь Ессентуки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Центросоюза Кисловодск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Сосновый бор Киров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Эльбрус Железноводск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50038" y="2929631"/>
            <a:ext cx="2607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QR-коде зашифрованы детские программы лечения в санаториях для семейного отдыха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EC51DF5-CF06-768D-A873-2603D4A54F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1946" y="3625230"/>
            <a:ext cx="2251480" cy="2251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98C08C-169C-090B-7DAC-837307C263C2}"/>
              </a:ext>
            </a:extLst>
          </p:cNvPr>
          <p:cNvSpPr txBox="1"/>
          <p:nvPr/>
        </p:nvSpPr>
        <p:spPr>
          <a:xfrm>
            <a:off x="142043" y="5419491"/>
            <a:ext cx="39914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7814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DB75FD2-1185-E34C-7A08-546483E21B55}"/>
              </a:ext>
            </a:extLst>
          </p:cNvPr>
          <p:cNvGrpSpPr>
            <a:grpSpLocks noChangeAspect="1"/>
          </p:cNvGrpSpPr>
          <p:nvPr/>
        </p:nvGrpSpPr>
        <p:grpSpPr>
          <a:xfrm>
            <a:off x="289501" y="1313198"/>
            <a:ext cx="9793952" cy="4637805"/>
            <a:chOff x="131923" y="994180"/>
            <a:chExt cx="10427967" cy="4938035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77FF4055-626C-FC69-2228-AE641B9BADA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1923" y="1405776"/>
              <a:ext cx="3509750" cy="4153521"/>
              <a:chOff x="259854" y="359274"/>
              <a:chExt cx="5085284" cy="6018047"/>
            </a:xfrm>
            <a:effectLst>
              <a:outerShdw blurRad="101600" algn="ctr" rotWithShape="0">
                <a:prstClr val="black">
                  <a:alpha val="20000"/>
                </a:prstClr>
              </a:outerShdw>
            </a:effectLst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5C11B83B-DA0E-34D7-30D8-C56CAA96A8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3386" t="3522" r="2804" b="25528"/>
              <a:stretch>
                <a:fillRect/>
              </a:stretch>
            </p:blipFill>
            <p:spPr>
              <a:xfrm>
                <a:off x="259854" y="3657601"/>
                <a:ext cx="5085284" cy="2719720"/>
              </a:xfrm>
              <a:prstGeom prst="rect">
                <a:avLst/>
              </a:prstGeom>
            </p:spPr>
          </p:pic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A1222AE4-7126-11E0-7D37-E63D458AA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3386" t="2648" r="2804" b="11306"/>
              <a:stretch>
                <a:fillRect/>
              </a:stretch>
            </p:blipFill>
            <p:spPr>
              <a:xfrm>
                <a:off x="259854" y="359274"/>
                <a:ext cx="5085284" cy="3298327"/>
              </a:xfrm>
              <a:prstGeom prst="rect">
                <a:avLst/>
              </a:prstGeom>
            </p:spPr>
          </p:pic>
        </p:grpSp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02A724E0-9A55-6D7E-2AF7-000FF4EEA43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780147" y="994180"/>
              <a:ext cx="3726090" cy="4938035"/>
              <a:chOff x="4535179" y="632102"/>
              <a:chExt cx="5320704" cy="7051313"/>
            </a:xfrm>
            <a:effectLst>
              <a:outerShdw blurRad="101600" algn="ctr" rotWithShape="0">
                <a:prstClr val="black">
                  <a:alpha val="20000"/>
                </a:prstClr>
              </a:outerShdw>
            </a:effectLst>
          </p:grpSpPr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3D1535FE-1F05-3D65-6195-C1FAC87F59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304" t="4851" r="3752"/>
              <a:stretch>
                <a:fillRect/>
              </a:stretch>
            </p:blipFill>
            <p:spPr>
              <a:xfrm>
                <a:off x="4535179" y="632102"/>
                <a:ext cx="5320703" cy="3851670"/>
              </a:xfrm>
              <a:prstGeom prst="rect">
                <a:avLst/>
              </a:prstGeom>
            </p:spPr>
          </p:pic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F06D8223-3045-8641-4233-970221CAA1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3302" t="6214" r="3752" b="7372"/>
              <a:stretch>
                <a:fillRect/>
              </a:stretch>
            </p:blipFill>
            <p:spPr>
              <a:xfrm>
                <a:off x="4535179" y="4185374"/>
                <a:ext cx="5320704" cy="3498041"/>
              </a:xfrm>
              <a:prstGeom prst="rect">
                <a:avLst/>
              </a:prstGeom>
            </p:spPr>
          </p:pic>
        </p:grp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23F7DA85-5674-A3D1-D37D-F56BF61D7AE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36833" y="1356567"/>
              <a:ext cx="2923057" cy="4251939"/>
              <a:chOff x="6314885" y="-310886"/>
              <a:chExt cx="3915350" cy="5695348"/>
            </a:xfrm>
            <a:effectLst>
              <a:outerShdw blurRad="101600" algn="ctr" rotWithShape="0">
                <a:prstClr val="black">
                  <a:alpha val="20000"/>
                </a:prstClr>
              </a:outerShdw>
            </a:effectLst>
          </p:grpSpPr>
          <p:pic>
            <p:nvPicPr>
              <p:cNvPr id="6" name="Рисунок 5">
                <a:extLst>
                  <a:ext uri="{FF2B5EF4-FFF2-40B4-BE49-F238E27FC236}">
                    <a16:creationId xmlns:a16="http://schemas.microsoft.com/office/drawing/2014/main" id="{95EFCCE5-A91C-DF8E-C9D0-D0B151C388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4188" t="18800" r="3689" b="6512"/>
              <a:stretch>
                <a:fillRect/>
              </a:stretch>
            </p:blipFill>
            <p:spPr>
              <a:xfrm>
                <a:off x="6314885" y="-310886"/>
                <a:ext cx="3915350" cy="4490124"/>
              </a:xfrm>
              <a:prstGeom prst="rect">
                <a:avLst/>
              </a:prstGeom>
            </p:spPr>
          </p:pic>
          <p:pic>
            <p:nvPicPr>
              <p:cNvPr id="7" name="Рисунок 6">
                <a:extLst>
                  <a:ext uri="{FF2B5EF4-FFF2-40B4-BE49-F238E27FC236}">
                    <a16:creationId xmlns:a16="http://schemas.microsoft.com/office/drawing/2014/main" id="{D619B48A-67B0-9D00-D260-4F8CD22245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4188" t="4366" r="3713" b="75587"/>
              <a:stretch>
                <a:fillRect/>
              </a:stretch>
            </p:blipFill>
            <p:spPr>
              <a:xfrm>
                <a:off x="6314885" y="4179239"/>
                <a:ext cx="3915350" cy="1205223"/>
              </a:xfrm>
              <a:prstGeom prst="rect">
                <a:avLst/>
              </a:prstGeom>
            </p:spPr>
          </p:pic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84B07E8-56AC-F07B-5367-61E7F07D220D}"/>
              </a:ext>
            </a:extLst>
          </p:cNvPr>
          <p:cNvSpPr txBox="1"/>
          <p:nvPr/>
        </p:nvSpPr>
        <p:spPr>
          <a:xfrm>
            <a:off x="2126761" y="840626"/>
            <a:ext cx="6677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«Здоровая семья» санаторий Центросоюза Кисловодск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A3D1A9-82E8-E00F-F222-753C9F56B3EB}"/>
              </a:ext>
            </a:extLst>
          </p:cNvPr>
          <p:cNvSpPr txBox="1"/>
          <p:nvPr/>
        </p:nvSpPr>
        <p:spPr>
          <a:xfrm>
            <a:off x="186432" y="1209958"/>
            <a:ext cx="3529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Модель программ лечения для всей семьи</a:t>
            </a:r>
          </a:p>
        </p:txBody>
      </p:sp>
    </p:spTree>
    <p:extLst>
      <p:ext uri="{BB962C8B-B14F-4D97-AF65-F5344CB8AC3E}">
        <p14:creationId xmlns:p14="http://schemas.microsoft.com/office/powerpoint/2010/main" val="1611226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692" y="1172095"/>
            <a:ext cx="1056712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Комплексное воздействие на организм:</a:t>
            </a:r>
          </a:p>
          <a:p>
            <a:endParaRPr lang="ru-RU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восстановление здоровья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профилактическое лечение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реабилитации после болезней или травм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сочетание медицинских процедур, природных 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факторов (минеральные воды, грязи, климат)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оздоровительные мероприятия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длительность курса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индивидуальный подход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основа для долгосрочного сохранения здоровья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противопоказания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94314" y="872836"/>
            <a:ext cx="7272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ПРОГРАММЫ ЛЕЧЕНИЯ В САНАТОРИЯХ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1271016"/>
            <a:ext cx="4245293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Что входит в программу:  </a:t>
            </a:r>
          </a:p>
          <a:p>
            <a:endParaRPr lang="ru-RU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персональные данные гостя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назначенная немедикаментозная терапия (по медицинским показаниям)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природные медицинские процедуры (по назначению)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бальнеотерапия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грязелечение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физиотерапия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массаж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ингаляции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питьевое лечение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организация лечебного питания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режим дня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дополнительные процедуры</a:t>
            </a:r>
          </a:p>
          <a:p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949AC2A-EE9B-8F96-4F6A-AF83F79BA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9497" y="3684233"/>
            <a:ext cx="3051592" cy="22034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09E79E-37CB-25E8-E68B-DF56A8705490}"/>
              </a:ext>
            </a:extLst>
          </p:cNvPr>
          <p:cNvSpPr txBox="1"/>
          <p:nvPr/>
        </p:nvSpPr>
        <p:spPr>
          <a:xfrm>
            <a:off x="5841507" y="4998128"/>
            <a:ext cx="4607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В QR-коде зашифрованы  программы лечения 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60 наиболее востребованных здравниц</a:t>
            </a:r>
          </a:p>
        </p:txBody>
      </p:sp>
    </p:spTree>
    <p:extLst>
      <p:ext uri="{BB962C8B-B14F-4D97-AF65-F5344CB8AC3E}">
        <p14:creationId xmlns:p14="http://schemas.microsoft.com/office/powerpoint/2010/main" val="3125660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14D659B-2F7F-B544-8B68-5658030E48E7}"/>
              </a:ext>
            </a:extLst>
          </p:cNvPr>
          <p:cNvGrpSpPr>
            <a:grpSpLocks noChangeAspect="1"/>
          </p:cNvGrpSpPr>
          <p:nvPr/>
        </p:nvGrpSpPr>
        <p:grpSpPr>
          <a:xfrm>
            <a:off x="69775" y="1104643"/>
            <a:ext cx="10222571" cy="4612647"/>
            <a:chOff x="-244257" y="858031"/>
            <a:chExt cx="11421948" cy="515383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A9926E67-0DEC-A9C7-5ECE-9C46AEB92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44257" y="858031"/>
              <a:ext cx="3644478" cy="5153829"/>
            </a:xfrm>
            <a:prstGeom prst="rect">
              <a:avLst/>
            </a:prstGeom>
            <a:effectLst>
              <a:outerShdw blurRad="101600" sx="103000" sy="103000" algn="ctr" rotWithShape="0">
                <a:prstClr val="black">
                  <a:alpha val="16000"/>
                </a:prstClr>
              </a:outerShdw>
            </a:effectLst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41E3ABFC-C44B-4489-8A35-B806F1CBE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4478" y="858034"/>
              <a:ext cx="3644478" cy="5153829"/>
            </a:xfrm>
            <a:prstGeom prst="rect">
              <a:avLst/>
            </a:prstGeom>
            <a:effectLst>
              <a:outerShdw blurRad="101600" sx="103000" sy="103000" algn="ctr" rotWithShape="0">
                <a:prstClr val="black">
                  <a:alpha val="16000"/>
                </a:prstClr>
              </a:outerShdw>
            </a:effectLst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B93C655F-A347-FC88-8B42-FEE2BABDE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33213" y="858032"/>
              <a:ext cx="3644478" cy="5153829"/>
            </a:xfrm>
            <a:prstGeom prst="rect">
              <a:avLst/>
            </a:prstGeom>
            <a:effectLst>
              <a:outerShdw blurRad="101600" sx="103000" sy="103000" algn="ctr" rotWithShape="0">
                <a:prstClr val="black">
                  <a:alpha val="16000"/>
                </a:prstClr>
              </a:outerShdw>
            </a:effec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D8F8B7A-758F-3C6B-C74D-00F548DD1A4A}"/>
              </a:ext>
            </a:extLst>
          </p:cNvPr>
          <p:cNvSpPr txBox="1"/>
          <p:nvPr/>
        </p:nvSpPr>
        <p:spPr>
          <a:xfrm>
            <a:off x="69775" y="827644"/>
            <a:ext cx="9658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                           </a:t>
            </a:r>
            <a:r>
              <a:rPr lang="ru-RU" sz="12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Модель программы лечения заболеваний костно-мышечной системы в санатории Южное взморье</a:t>
            </a:r>
          </a:p>
        </p:txBody>
      </p:sp>
    </p:spTree>
    <p:extLst>
      <p:ext uri="{BB962C8B-B14F-4D97-AF65-F5344CB8AC3E}">
        <p14:creationId xmlns:p14="http://schemas.microsoft.com/office/powerpoint/2010/main" val="1608936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4618" y="828136"/>
            <a:ext cx="9696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САНАТОРИИ РОССИИ  ПО ПРОФИЛЯМ ЛЕЧЕНИЯ    /ПРОГРАММА ЛОЯЛЬНОСТИ/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61103" y="4548227"/>
            <a:ext cx="417250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Как выбрать санаторий: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соответствие профиля вашим задачам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климат и расположение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длительность программы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наличие профильных врачей и процедур</a:t>
            </a:r>
          </a:p>
          <a:p>
            <a:endParaRPr lang="ru-RU" sz="1400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b="1" u="sng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333" y="1167817"/>
            <a:ext cx="5170800" cy="361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Основные профили лечения: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заболевания опорно-двигательного аппарата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заболевания сердечно-сосудистой системы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заболевания желудочно-кишечного тракта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заболевания нервной системы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заболевания органов дыхания и ЛОР-органов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заболевания эндокринной системы, расстройства питания и нарушения обмена веществ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заболевания мочеполовой системы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дерматологические заболевания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заболевания почек и мочевыводящих путей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реабилитация после тяжёлых заболеваний, травм, операций, инсультов, инфарктов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послеонкологическое</a:t>
            </a: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восстановление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детские заболевания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общее оздоровление и </a:t>
            </a:r>
            <a:r>
              <a:rPr lang="en-US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SPA-</a:t>
            </a:r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программы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475" y="4779033"/>
            <a:ext cx="6271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Важные нюансы: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 все заболевания поддаются лечению в санаторно-курортных условиях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перед поездкой важно проконсультироваться с врачом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обязательный документ для заезда – санаторно-курортная карта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43E9622-72E2-17C3-4268-D6D911192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792" y="1266635"/>
            <a:ext cx="3099038" cy="28614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623704-F6B7-80AA-20E0-AC6A0C276FD2}"/>
              </a:ext>
            </a:extLst>
          </p:cNvPr>
          <p:cNvSpPr txBox="1"/>
          <p:nvPr/>
        </p:nvSpPr>
        <p:spPr>
          <a:xfrm>
            <a:off x="6336792" y="4086562"/>
            <a:ext cx="4438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QR-коде зашифрованы наиболее востребованные здравницы по профилям лечения</a:t>
            </a:r>
          </a:p>
        </p:txBody>
      </p:sp>
    </p:spTree>
    <p:extLst>
      <p:ext uri="{BB962C8B-B14F-4D97-AF65-F5344CB8AC3E}">
        <p14:creationId xmlns:p14="http://schemas.microsoft.com/office/powerpoint/2010/main" val="191456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9091" y="1097280"/>
            <a:ext cx="847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«АКТИВНОЕ ДОЛГОЛЕТИЕ» В САНАТОРИЯХ   /программа лояльности/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4320" y="1629295"/>
            <a:ext cx="612416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cap="all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Цель программы</a:t>
            </a:r>
            <a:r>
              <a:rPr lang="ru-RU" sz="1400" b="1" cap="all" dirty="0">
                <a:solidFill>
                  <a:srgbClr val="30575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поддержание и укрепление здоровья людей старшего возраста </a:t>
            </a:r>
            <a:endParaRPr lang="ru-RU" sz="1600" b="1" cap="all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1400" b="1" cap="all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Для кого программа: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для людей старшего возраста от 60 до 75 лет с уникальным набор процедур, диагностических мероприятий и медикаментозной терапии</a:t>
            </a:r>
          </a:p>
          <a:p>
            <a:r>
              <a:rPr lang="ru-RU" sz="14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ЧТО ДАЕТ ПРОГРАММА?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контроль хронических заболеваний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проверка состояния организма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профессиональная консультация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укрепление организма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cap="all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cap="all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sz="1600" b="1" cap="all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026" name="Picture 2" descr="https://avatars.mds.yandex.net/i?id=22c8a539b4e032a603ad747f69b3bd0db52fa3c2-236165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061" y="3402518"/>
            <a:ext cx="3391592" cy="23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7072" y="2018719"/>
            <a:ext cx="591866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sz="16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sz="16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sz="16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sz="16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sz="16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</a:t>
            </a:r>
          </a:p>
          <a:p>
            <a:endParaRPr lang="ru-RU" sz="16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sz="16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sz="16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sz="16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sz="16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</a:t>
            </a:r>
            <a:r>
              <a:rPr lang="ru-RU" sz="1600" b="1" dirty="0" err="1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Валуево</a:t>
            </a:r>
            <a:r>
              <a:rPr lang="ru-RU" sz="16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Московская область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67055" y="1529542"/>
            <a:ext cx="37074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Родник Алтая Белокуриха </a:t>
            </a: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262" y="2018719"/>
            <a:ext cx="3275568" cy="224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47636" y="4339243"/>
            <a:ext cx="311891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Философия проекта: жизненный и профессиональный опыт старшего поколения — это бесценный ресурс, которым можно и нужно делиться.</a:t>
            </a:r>
          </a:p>
        </p:txBody>
      </p:sp>
    </p:spTree>
    <p:extLst>
      <p:ext uri="{BB962C8B-B14F-4D97-AF65-F5344CB8AC3E}">
        <p14:creationId xmlns:p14="http://schemas.microsoft.com/office/powerpoint/2010/main" val="1655035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14620B-42AD-32E1-E4D3-37CD5819D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11" y="1371600"/>
            <a:ext cx="2889409" cy="20482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8AD8BD-CC72-70A4-496B-332736B96FDB}"/>
              </a:ext>
            </a:extLst>
          </p:cNvPr>
          <p:cNvSpPr txBox="1"/>
          <p:nvPr/>
        </p:nvSpPr>
        <p:spPr>
          <a:xfrm>
            <a:off x="448056" y="996696"/>
            <a:ext cx="10021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ПРОФЕССИОНАЛЬНОЕ ВЫГОРАНИЕ  МЕДИЦИНСКИХ РАБОТНИКОВ         ПРОГРАММА «АНТИСТРЕСС»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B51F0D-DB08-43F0-B468-75A4E64275BC}"/>
              </a:ext>
            </a:extLst>
          </p:cNvPr>
          <p:cNvSpPr txBox="1"/>
          <p:nvPr/>
        </p:nvSpPr>
        <p:spPr>
          <a:xfrm>
            <a:off x="3035808" y="1426464"/>
            <a:ext cx="4233672" cy="1803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</a:rPr>
              <a:t>Дон Воронежская область</a:t>
            </a:r>
            <a:r>
              <a:rPr lang="ru-RU" sz="1400" b="1" dirty="0">
                <a:solidFill>
                  <a:srgbClr val="002060"/>
                </a:solidFill>
              </a:rPr>
              <a:t> программы: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Митохондриальное здоровье </a:t>
            </a:r>
            <a:r>
              <a:rPr lang="ru-RU" sz="1400" dirty="0">
                <a:solidFill>
                  <a:srgbClr val="002060"/>
                </a:solidFill>
              </a:rPr>
              <a:t>(</a:t>
            </a:r>
            <a:r>
              <a:rPr lang="ru-RU" sz="1200" dirty="0">
                <a:solidFill>
                  <a:srgbClr val="002060"/>
                </a:solidFill>
              </a:rPr>
              <a:t>восстановление жизненной энергии на клеточном уровне)</a:t>
            </a:r>
            <a:endParaRPr lang="ru-RU" sz="1400" dirty="0">
              <a:solidFill>
                <a:srgbClr val="002060"/>
              </a:solidFill>
            </a:endParaRPr>
          </a:p>
          <a:p>
            <a:r>
              <a:rPr lang="ru-RU" sz="1400" b="1" dirty="0">
                <a:solidFill>
                  <a:srgbClr val="002060"/>
                </a:solidFill>
              </a:rPr>
              <a:t>Безмятежность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ru-RU" sz="1200" dirty="0">
                <a:solidFill>
                  <a:srgbClr val="002060"/>
                </a:solidFill>
              </a:rPr>
              <a:t>(восстановление нервной системы) 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Поддержка иммунитета </a:t>
            </a:r>
            <a:r>
              <a:rPr lang="ru-RU" sz="1200" dirty="0">
                <a:solidFill>
                  <a:srgbClr val="002060"/>
                </a:solidFill>
              </a:rPr>
              <a:t>(комплексный подход к восстановлению и поддержке иммунитета</a:t>
            </a:r>
            <a:r>
              <a:rPr lang="ru-RU" sz="1400" dirty="0">
                <a:solidFill>
                  <a:srgbClr val="002060"/>
                </a:solidFill>
              </a:rPr>
              <a:t>)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Лучший выбор </a:t>
            </a:r>
            <a:r>
              <a:rPr lang="ru-RU" sz="1400" dirty="0">
                <a:solidFill>
                  <a:srgbClr val="002060"/>
                </a:solidFill>
              </a:rPr>
              <a:t>(</a:t>
            </a:r>
            <a:r>
              <a:rPr lang="ru-RU" sz="1200" dirty="0">
                <a:solidFill>
                  <a:srgbClr val="002060"/>
                </a:solidFill>
              </a:rPr>
              <a:t>комплексное оздоровление и восстановление организма)</a:t>
            </a:r>
          </a:p>
        </p:txBody>
      </p:sp>
      <p:pic>
        <p:nvPicPr>
          <p:cNvPr id="6" name="Picture 6" descr="https://avatars.mds.yandex.net/i?id=d0c0c1ac99e4bddcb0a317199b97df567bc59861-5254610-images-thumbs&amp;n=13">
            <a:extLst>
              <a:ext uri="{FF2B5EF4-FFF2-40B4-BE49-F238E27FC236}">
                <a16:creationId xmlns:a16="http://schemas.microsoft.com/office/drawing/2014/main" id="{30C2A50B-9912-D0F0-6059-2066A6C60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711" y="3328417"/>
            <a:ext cx="3149577" cy="238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1DBEE1-AD71-6034-0840-E81910A50E47}"/>
              </a:ext>
            </a:extLst>
          </p:cNvPr>
          <p:cNvSpPr txBox="1"/>
          <p:nvPr/>
        </p:nvSpPr>
        <p:spPr>
          <a:xfrm>
            <a:off x="64008" y="3438144"/>
            <a:ext cx="337413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</a:rPr>
              <a:t>Урал Челябинская область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программы: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Ментальная перезагрузка</a:t>
            </a:r>
          </a:p>
          <a:p>
            <a:r>
              <a:rPr lang="ru-RU" sz="1200" dirty="0">
                <a:solidFill>
                  <a:srgbClr val="002060"/>
                </a:solidFill>
              </a:rPr>
              <a:t>(проблема эмоционального выгорания, апатии, стабилизация психоэмоционального состояния)</a:t>
            </a:r>
            <a:endParaRPr lang="ru-RU" sz="1400" dirty="0">
              <a:solidFill>
                <a:srgbClr val="002060"/>
              </a:solidFill>
            </a:endParaRPr>
          </a:p>
          <a:p>
            <a:r>
              <a:rPr lang="ru-RU" sz="1400" b="1" dirty="0">
                <a:solidFill>
                  <a:srgbClr val="002060"/>
                </a:solidFill>
              </a:rPr>
              <a:t>Восстановление энергии</a:t>
            </a:r>
          </a:p>
          <a:p>
            <a:r>
              <a:rPr lang="ru-RU" sz="1200" dirty="0">
                <a:solidFill>
                  <a:srgbClr val="002060"/>
                </a:solidFill>
              </a:rPr>
              <a:t>(проблема хронической усталости, повышение  жизненного тонуса, восстановление трудоспособности)</a:t>
            </a:r>
            <a:endParaRPr lang="ru-RU" sz="1400" b="1" dirty="0">
              <a:solidFill>
                <a:srgbClr val="002060"/>
              </a:solidFill>
            </a:endParaRPr>
          </a:p>
          <a:p>
            <a:r>
              <a:rPr lang="ru-RU" sz="1400" b="1" dirty="0">
                <a:solidFill>
                  <a:srgbClr val="002060"/>
                </a:solidFill>
              </a:rPr>
              <a:t>Иммунная система</a:t>
            </a:r>
          </a:p>
          <a:p>
            <a:r>
              <a:rPr lang="ru-RU" sz="1200" dirty="0">
                <a:solidFill>
                  <a:srgbClr val="002060"/>
                </a:solidFill>
              </a:rPr>
              <a:t>(восстановление и укрепление иммунитета )</a:t>
            </a: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73D471EC-9BA0-30B2-307B-B55CF1357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175" y="1371601"/>
            <a:ext cx="3200401" cy="198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4EF0D7-442A-C550-D595-A1D607D6A53E}"/>
              </a:ext>
            </a:extLst>
          </p:cNvPr>
          <p:cNvSpPr txBox="1"/>
          <p:nvPr/>
        </p:nvSpPr>
        <p:spPr>
          <a:xfrm>
            <a:off x="6519672" y="3419855"/>
            <a:ext cx="4242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</a:rPr>
              <a:t>                Курорт Красная Пахра МО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  программы: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  Гармония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09EFBD-4897-5D73-D250-33870001AE97}"/>
              </a:ext>
            </a:extLst>
          </p:cNvPr>
          <p:cNvSpPr txBox="1"/>
          <p:nvPr/>
        </p:nvSpPr>
        <p:spPr>
          <a:xfrm>
            <a:off x="6583680" y="4050792"/>
            <a:ext cx="397764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ru-RU" sz="12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неврозы и </a:t>
            </a:r>
            <a:r>
              <a:rPr lang="ru-RU" sz="1200" dirty="0" err="1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неврозоподобные</a:t>
            </a:r>
            <a:r>
              <a:rPr lang="ru-RU" sz="12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состояния,</a:t>
            </a:r>
          </a:p>
          <a:p>
            <a:r>
              <a:rPr lang="ru-RU" sz="12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синдром хронической усталости и эмоционального выгорания)</a:t>
            </a:r>
          </a:p>
          <a:p>
            <a:r>
              <a:rPr lang="ru-RU" sz="14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Сильный иммунитет</a:t>
            </a:r>
          </a:p>
          <a:p>
            <a:r>
              <a:rPr lang="ru-RU" sz="12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(укрепление энергетического уровня, нормализация психоэмоционального состояния организма)</a:t>
            </a:r>
          </a:p>
          <a:p>
            <a:r>
              <a:rPr lang="ru-RU" sz="14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Здоровая юность</a:t>
            </a:r>
          </a:p>
          <a:p>
            <a:r>
              <a:rPr lang="ru-RU" sz="14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ru-RU" sz="12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Улучшение общего самочувствия в условиях высоких интеллектуальных и физических нагрузок)</a:t>
            </a:r>
          </a:p>
          <a:p>
            <a:endParaRPr lang="ru-RU" sz="14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sz="14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ru-RU" sz="14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337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B78192-9691-3F77-A893-5B75E692848F}"/>
              </a:ext>
            </a:extLst>
          </p:cNvPr>
          <p:cNvSpPr txBox="1"/>
          <p:nvPr/>
        </p:nvSpPr>
        <p:spPr>
          <a:xfrm>
            <a:off x="-988541" y="717333"/>
            <a:ext cx="114341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Санаторно-курортные организации для лечения и отдыха медицинских работников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41A49D-6E4D-9EBD-DC16-7E11278E7F0D}"/>
              </a:ext>
            </a:extLst>
          </p:cNvPr>
          <p:cNvSpPr txBox="1"/>
          <p:nvPr/>
        </p:nvSpPr>
        <p:spPr>
          <a:xfrm>
            <a:off x="255374" y="1013254"/>
            <a:ext cx="23972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Профкурорт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20%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5317AE-F6F1-59B6-24D1-7211FF121697}"/>
              </a:ext>
            </a:extLst>
          </p:cNvPr>
          <p:cNvSpPr txBox="1"/>
          <p:nvPr/>
        </p:nvSpPr>
        <p:spPr>
          <a:xfrm>
            <a:off x="3023285" y="1161535"/>
            <a:ext cx="3319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Азимут РЖД Здоровье  15%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7ED746-604D-12C0-0C63-64CEC02E45F8}"/>
              </a:ext>
            </a:extLst>
          </p:cNvPr>
          <p:cNvSpPr txBox="1"/>
          <p:nvPr/>
        </p:nvSpPr>
        <p:spPr>
          <a:xfrm>
            <a:off x="6837405" y="1161535"/>
            <a:ext cx="2471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Республика Беларусь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14CC9624-F616-8CDA-4688-449522377052}"/>
              </a:ext>
            </a:extLst>
          </p:cNvPr>
          <p:cNvSpPr/>
          <p:nvPr/>
        </p:nvSpPr>
        <p:spPr>
          <a:xfrm rot="3607509">
            <a:off x="1896982" y="943090"/>
            <a:ext cx="174777" cy="490913"/>
          </a:xfrm>
          <a:prstGeom prst="downArrow">
            <a:avLst>
              <a:gd name="adj1" fmla="val 50000"/>
              <a:gd name="adj2" fmla="val 43333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BFBFB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6343D46D-66AD-7655-3427-CD72D35A7817}"/>
              </a:ext>
            </a:extLst>
          </p:cNvPr>
          <p:cNvSpPr/>
          <p:nvPr/>
        </p:nvSpPr>
        <p:spPr>
          <a:xfrm rot="17576930">
            <a:off x="6516918" y="903279"/>
            <a:ext cx="178865" cy="575396"/>
          </a:xfrm>
          <a:prstGeom prst="downArrow">
            <a:avLst>
              <a:gd name="adj1" fmla="val 50000"/>
              <a:gd name="adj2" fmla="val 46070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BFBFB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BFE0A377-4C6C-2888-2CD4-2A3A09512BF7}"/>
              </a:ext>
            </a:extLst>
          </p:cNvPr>
          <p:cNvSpPr/>
          <p:nvPr/>
        </p:nvSpPr>
        <p:spPr>
          <a:xfrm rot="3607509">
            <a:off x="5413891" y="924739"/>
            <a:ext cx="160946" cy="490913"/>
          </a:xfrm>
          <a:prstGeom prst="downArrow">
            <a:avLst>
              <a:gd name="adj1" fmla="val 50000"/>
              <a:gd name="adj2" fmla="val 43333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BFBFBF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02FDBC-8B78-69A9-EDAA-5ABEBDB76985}"/>
              </a:ext>
            </a:extLst>
          </p:cNvPr>
          <p:cNvSpPr txBox="1"/>
          <p:nvPr/>
        </p:nvSpPr>
        <p:spPr>
          <a:xfrm>
            <a:off x="255373" y="1194485"/>
            <a:ext cx="19970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Кисловодск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2FCABD-0E3F-9D2E-3BD0-A2DDBA0ACA4B}"/>
              </a:ext>
            </a:extLst>
          </p:cNvPr>
          <p:cNvSpPr txBox="1"/>
          <p:nvPr/>
        </p:nvSpPr>
        <p:spPr>
          <a:xfrm>
            <a:off x="247136" y="1334530"/>
            <a:ext cx="2542956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им. Георгия Димитрова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им. С.М. Кирова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Москва 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Нарзан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Пикет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Ессентуки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им.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Анджиевского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Виктория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Надежда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Целебный ключ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гостевой дом Вилла Герман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Железноводск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Дубрава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Здоровье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им. Кирова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им. Эрнста Тельмана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Эльбрус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им. 30-летия Победы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пансионат Альянс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Пятигорск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им. М.Ю. Лермонтова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Лесная поляна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Родник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пансионат с лечением Искра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Сочи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Адлеркурорт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+   100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Металлург   +   500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Гранд Отель   +   100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отель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Sea Galaxy Congress   +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DC1124-9868-55D8-1A67-D3179A5ECD3F}"/>
              </a:ext>
            </a:extLst>
          </p:cNvPr>
          <p:cNvSpPr txBox="1"/>
          <p:nvPr/>
        </p:nvSpPr>
        <p:spPr>
          <a:xfrm>
            <a:off x="3048000" y="1318054"/>
            <a:ext cx="2430160" cy="478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Кисловодск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Долина Нарзанов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Ессентуки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Долина Нарзанов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Нальчик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Долина Нарзанов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Сочи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Мыс Видный   +   300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Октябрьский   +   800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Черноморье   +   300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Ивушка   +   100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Анапа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Аквамарин   +   850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Геленджик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Солнечный   100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Туапсе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Зеленый Гай   +   300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Алтайский край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Транссиб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Воронежская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Радон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Калининградская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Янтарь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Кировская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Сосновый бор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Московская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Буран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Саратовская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Волжские дали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A91398-8FD7-8174-3B49-4BD8B0917E67}"/>
              </a:ext>
            </a:extLst>
          </p:cNvPr>
          <p:cNvSpPr txBox="1"/>
          <p:nvPr/>
        </p:nvSpPr>
        <p:spPr>
          <a:xfrm>
            <a:off x="6186616" y="1474573"/>
            <a:ext cx="1565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Белагроздравница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03D35D-E20E-C36B-569A-AEDA715CCD58}"/>
              </a:ext>
            </a:extLst>
          </p:cNvPr>
          <p:cNvSpPr txBox="1"/>
          <p:nvPr/>
        </p:nvSpPr>
        <p:spPr>
          <a:xfrm>
            <a:off x="6127262" y="1408670"/>
            <a:ext cx="209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       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15%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9F96BB-DF92-B77D-557C-CA8EB519572E}"/>
              </a:ext>
            </a:extLst>
          </p:cNvPr>
          <p:cNvSpPr txBox="1"/>
          <p:nvPr/>
        </p:nvSpPr>
        <p:spPr>
          <a:xfrm>
            <a:off x="6161902" y="1762898"/>
            <a:ext cx="2100649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Минская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Сосновый бор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Рассвет-Любань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Гродненская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Радон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Поречье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Витебская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детский санаторий Росинка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Слуцкая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детский санаторий </a:t>
            </a:r>
            <a:r>
              <a:rPr kumimoji="0" lang="ru-RU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Случь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Брестская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</a:t>
            </a:r>
            <a:r>
              <a:rPr kumimoji="0" lang="ru-RU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Ружанский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+ 15%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D3410E-BFF3-9E4E-0091-E3943AAC08CA}"/>
              </a:ext>
            </a:extLst>
          </p:cNvPr>
          <p:cNvSpPr txBox="1"/>
          <p:nvPr/>
        </p:nvSpPr>
        <p:spPr>
          <a:xfrm>
            <a:off x="8323385" y="1469292"/>
            <a:ext cx="207107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Белпрофсоюзкурорт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10%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032A67-3758-88E8-24E9-E00FD2BD9CD6}"/>
              </a:ext>
            </a:extLst>
          </p:cNvPr>
          <p:cNvSpPr txBox="1"/>
          <p:nvPr/>
        </p:nvSpPr>
        <p:spPr>
          <a:xfrm>
            <a:off x="8346832" y="1719385"/>
            <a:ext cx="195384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Минская область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EE9E78-0B7D-0261-E3AB-D1E9C00AB0A8}"/>
              </a:ext>
            </a:extLst>
          </p:cNvPr>
          <p:cNvSpPr txBox="1"/>
          <p:nvPr/>
        </p:nvSpPr>
        <p:spPr>
          <a:xfrm>
            <a:off x="8401538" y="1875692"/>
            <a:ext cx="2008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6F1868-0BC3-1A0F-98FA-6AFA2A414DFC}"/>
              </a:ext>
            </a:extLst>
          </p:cNvPr>
          <p:cNvSpPr txBox="1"/>
          <p:nvPr/>
        </p:nvSpPr>
        <p:spPr>
          <a:xfrm>
            <a:off x="8346831" y="1899138"/>
            <a:ext cx="2125784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Криница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Белорусочка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Нарочь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Нарочанка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Витебская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Лесные озера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Летцы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Гомельская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Приднепровский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Ченки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Брестская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Буг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Гродненская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Неман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Могилевская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им. Ленина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0544FB-342F-9872-142A-9170F22EB4E6}"/>
              </a:ext>
            </a:extLst>
          </p:cNvPr>
          <p:cNvSpPr txBox="1"/>
          <p:nvPr/>
        </p:nvSpPr>
        <p:spPr>
          <a:xfrm>
            <a:off x="6213231" y="5048738"/>
            <a:ext cx="39389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Обозначения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4D1491-BC95-B8E9-D681-F0FD451C2D45}"/>
              </a:ext>
            </a:extLst>
          </p:cNvPr>
          <p:cNvSpPr txBox="1"/>
          <p:nvPr/>
        </p:nvSpPr>
        <p:spPr>
          <a:xfrm flipV="1">
            <a:off x="6158524" y="5076009"/>
            <a:ext cx="12270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A2B7A7-6E55-5FDE-CB2C-82B23247C8E0}"/>
              </a:ext>
            </a:extLst>
          </p:cNvPr>
          <p:cNvSpPr txBox="1"/>
          <p:nvPr/>
        </p:nvSpPr>
        <p:spPr>
          <a:xfrm>
            <a:off x="6111632" y="4947138"/>
            <a:ext cx="2188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        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1BCAF9-2497-455E-9016-AE5971968A43}"/>
              </a:ext>
            </a:extLst>
          </p:cNvPr>
          <p:cNvSpPr txBox="1"/>
          <p:nvPr/>
        </p:nvSpPr>
        <p:spPr>
          <a:xfrm>
            <a:off x="7237046" y="4728308"/>
            <a:ext cx="25165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CA2324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CA2324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наличие бассейна 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CA2324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профсоюзная скидка  в  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CA2324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отдаленность от моря   - метры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(страницы 9,10)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CA2324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2878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BA3F1BF-6049-874B-6586-094771E33B5A}"/>
              </a:ext>
            </a:extLst>
          </p:cNvPr>
          <p:cNvSpPr txBox="1"/>
          <p:nvPr/>
        </p:nvSpPr>
        <p:spPr>
          <a:xfrm>
            <a:off x="320843" y="883550"/>
            <a:ext cx="100583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Санатории разных форм собственности для лечения и отдыха медицинских работников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Крым                                            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Сочи                                                      Пензенская область                     КМВ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Большая Ялта                                          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766245-222A-4DBE-F538-5EA386161883}"/>
              </a:ext>
            </a:extLst>
          </p:cNvPr>
          <p:cNvSpPr txBox="1"/>
          <p:nvPr/>
        </p:nvSpPr>
        <p:spPr>
          <a:xfrm>
            <a:off x="312822" y="1540042"/>
            <a:ext cx="341822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Ай Петри   20%   +   100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Дюльбер   20%   +   100 м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Горный   11%   +   1200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Кирова   12%   +   900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пансионат Ай-Тодор   14%   +   400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Большая Алушта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Алушта   14%   +   500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Киев   16%   +   300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Утес   12%   +   50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Западный Крым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Дружба   15%   50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Золотой берег   20%   +   50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Мечта   11%   +   1200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Приморье   12%   +   50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Планета   12%   +   1000 м.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пансионат Царь Евпатор   14%   +   700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Саки   16%   5000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Сакрополь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17%   +   3000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Северное Сияние  16%   +   50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СОК Империя   15%   +   50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ОЛЦ Северный   11%   +   500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п-т Солнечная Долина   18%   +   100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Таврия   12%   +   800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Юрмино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11%   +   50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Восточный Крым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ТОК Судак   15%   +   450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пансионат Феодосия   11%   300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D2F106-11F0-978B-800B-0C11B5B00137}"/>
              </a:ext>
            </a:extLst>
          </p:cNvPr>
          <p:cNvSpPr txBox="1"/>
          <p:nvPr/>
        </p:nvSpPr>
        <p:spPr>
          <a:xfrm>
            <a:off x="3031958" y="1379621"/>
            <a:ext cx="3392905" cy="4571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Южное Взморье   20%   +   100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Анапа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п-т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Кристал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Уют   14%   20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п-т Урал   15%   +   500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Русь   12%   +   1500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Туапсинский район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п-т Жемчужина Кавказа   17%   +   100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п-т Шепси   20%   350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Амакс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Курорт Орбита   13%   +   50 м.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Алтайский край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Алтай Вест   15%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Барнаульский   15%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Вологодская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Новый Источник   15%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Ивановская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Станко   20%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Калужская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Воробьево   20%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Ленинградская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Северная Ривьера   15%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Мордовия Республика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Саранский   15%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Московская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Дорохово   15%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Веденское   15%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Новгородская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курорт Старая Русса    20%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2C1069-CBA6-2EC4-3090-A3107CA7F879}"/>
              </a:ext>
            </a:extLst>
          </p:cNvPr>
          <p:cNvSpPr txBox="1"/>
          <p:nvPr/>
        </p:nvSpPr>
        <p:spPr>
          <a:xfrm>
            <a:off x="5719011" y="1371601"/>
            <a:ext cx="3232483" cy="4255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Березовая роща   20%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им. Володарского   20%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Псковская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Хилово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20%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Голубое озеро   20%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Рязанская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Касимовские зори   15%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Старица   13%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Саратовская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Пады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20%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Светлана   20%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Октябрьское ущелье   20%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Татарстан Республика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Васильевский   20%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Ливадия   20%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Тверская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Кашин   15%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Тульская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Егнышевка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20%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Краинка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20%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Удмуртия Республика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Металлург   15%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Варзи-Ятчи   15%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Ярославская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им. Воровского   15%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Красный Холм   15%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B73433-9FC3-E8A9-DDE2-1F502DAD7698}"/>
              </a:ext>
            </a:extLst>
          </p:cNvPr>
          <p:cNvSpPr txBox="1"/>
          <p:nvPr/>
        </p:nvSpPr>
        <p:spPr>
          <a:xfrm>
            <a:off x="8189496" y="1371600"/>
            <a:ext cx="250231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Ессентуки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Нива   15%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жемчужина Кавказа 13%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Кисловодск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Радуга   15%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Луч ФГБУЦМР МЗ РФ 5%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Абхазия Республика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Самшитовая роща  15%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Башкирия Республика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Юматово   15%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Ингушетия Республика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Армхи   20%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Чечня Республика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Курорты Чечни   15%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Чувашия Республика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Чувашия Курорт   15%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Воронежская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Дон   20%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им. Горького   20%</a:t>
            </a:r>
            <a:endParaRPr kumimoji="0" lang="ru-RU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Ленинградская область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Спа отель Гармония   20%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отель Новый Петергоф   20%   +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788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7B3BCBB-EE2A-DE10-C0B4-86F100E45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78" y="1491427"/>
            <a:ext cx="3596952" cy="438925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2AD8F74-AEB1-C331-ADAF-2EEFD87D6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19" y="1500433"/>
            <a:ext cx="3625925" cy="432152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F215354-88F0-DD18-DDB3-190FA3B76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6810" y="1508053"/>
            <a:ext cx="3221371" cy="433907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5403452-5229-E9C5-EBDE-052BD059FB51}"/>
              </a:ext>
            </a:extLst>
          </p:cNvPr>
          <p:cNvSpPr txBox="1"/>
          <p:nvPr/>
        </p:nvSpPr>
        <p:spPr>
          <a:xfrm>
            <a:off x="612395" y="989900"/>
            <a:ext cx="9680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САНАТОРИИ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/ ОТЕЛИ С ПРОФСОЮЗНОЙ СКИДКОЙ В % ПО РЕГИОНАМ</a:t>
            </a:r>
          </a:p>
        </p:txBody>
      </p:sp>
    </p:spTree>
    <p:extLst>
      <p:ext uri="{BB962C8B-B14F-4D97-AF65-F5344CB8AC3E}">
        <p14:creationId xmlns:p14="http://schemas.microsoft.com/office/powerpoint/2010/main" val="1550983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F4D669-5F77-45C4-6E82-25E7AF45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0" y="1081197"/>
            <a:ext cx="3420009" cy="45038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7738AD-9615-24E1-0D51-431571A8A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4988" y="1098959"/>
            <a:ext cx="3573709" cy="45038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BAA02F-5808-DA32-2EBC-D310CDD49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364" y="1082181"/>
            <a:ext cx="3586338" cy="454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99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357990-CF1D-91D9-391C-D3A044FC7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4" y="945430"/>
            <a:ext cx="10120544" cy="506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18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DBDB80-189B-9A4F-804F-5F74C552A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31" y="958788"/>
            <a:ext cx="9836458" cy="471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39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66996E-3F61-EAE6-5690-F099A9311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61" y="949911"/>
            <a:ext cx="9587884" cy="484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06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098" y="3657600"/>
            <a:ext cx="3209920" cy="226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730" y="881148"/>
            <a:ext cx="3091368" cy="268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926" y="3657600"/>
            <a:ext cx="3812111" cy="226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21" y="3657600"/>
            <a:ext cx="3266346" cy="226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22" y="902474"/>
            <a:ext cx="3166471" cy="265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15087" y="1151172"/>
            <a:ext cx="4061637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ФГБУ Центр медицинской реабилитации «Луч» Министерства здравоохранения РФ </a:t>
            </a:r>
            <a:r>
              <a:rPr lang="ru-RU" sz="13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занимает особое место среди учреждений региона КМВ. Здесь сочетаются санаторно-курортное лечение, комплексная медицинская реабилитация, высокотехнологичная помощь и хирургия. Более чем вековая история Центра подтверждает статус полноценного медицинского учреждения уникального типа. «Луч» объединяет современные методы лечения, точную диагностику и комфорт курортного пребывания.</a:t>
            </a:r>
            <a:endParaRPr lang="ru-RU" sz="1300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45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s://avatars.mds.yandex.net/i?id=d0c0c1ac99e4bddcb0a317199b97df567bc59861-5254610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25" y="914400"/>
            <a:ext cx="3221664" cy="250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853" y="962692"/>
            <a:ext cx="3135747" cy="250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853" y="3483864"/>
            <a:ext cx="3185382" cy="238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" y="3483864"/>
            <a:ext cx="3286737" cy="242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744" y="3555020"/>
            <a:ext cx="3881951" cy="235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68977" y="921723"/>
            <a:ext cx="360178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«Урал» Челябинской области </a:t>
            </a:r>
            <a:r>
              <a:rPr lang="ru-RU" sz="13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занимается </a:t>
            </a:r>
            <a:r>
              <a:rPr lang="ru-RU" sz="1300" dirty="0" err="1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иммунокоррекцией</a:t>
            </a:r>
            <a:r>
              <a:rPr lang="ru-RU" sz="13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Основная роль - применение в лечении собственных уникальных природных факторов, Курс лечения в санатории Урал повышает иммунитет, снижает частоту обострений аллергических заболеваний. Лечебные факторы - сапропелевая грязь озера Подборное, Рапа (щелочная вода), слабоминерализованная гидрокарбонатно-хлоридная магниево-натриевая вода «</a:t>
            </a:r>
            <a:r>
              <a:rPr lang="ru-RU" sz="1300" dirty="0" err="1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Уралочка</a:t>
            </a:r>
            <a:r>
              <a:rPr lang="ru-RU" sz="1300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 и «Уралочка-41».</a:t>
            </a:r>
          </a:p>
        </p:txBody>
      </p:sp>
    </p:spTree>
    <p:extLst>
      <p:ext uri="{BB962C8B-B14F-4D97-AF65-F5344CB8AC3E}">
        <p14:creationId xmlns:p14="http://schemas.microsoft.com/office/powerpoint/2010/main" val="957928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6A7C09C-16C5-DACB-AA8D-078DDEA09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73" y="1145060"/>
            <a:ext cx="3599932" cy="229835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19E45E2-9721-56B1-6629-AA9E63BA9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6390" y="3781168"/>
            <a:ext cx="3690552" cy="200179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A74BD5E-F16E-A2D8-C390-98EA1CD38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73" y="3575139"/>
            <a:ext cx="3163329" cy="220782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7F9FDC9-DF81-B97D-FADA-F954EB0221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0530" y="3954161"/>
            <a:ext cx="3006810" cy="182880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657B014-00D7-1523-9AF5-DA4C73AABC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2735" y="1112108"/>
            <a:ext cx="3476368" cy="23560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422FC7F-7ED5-1B81-E583-B7C095DEDEE2}"/>
              </a:ext>
            </a:extLst>
          </p:cNvPr>
          <p:cNvSpPr txBox="1"/>
          <p:nvPr/>
        </p:nvSpPr>
        <p:spPr>
          <a:xfrm>
            <a:off x="3764241" y="1085492"/>
            <a:ext cx="3163329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Русь г. Ессентуки</a:t>
            </a:r>
            <a:endParaRPr lang="ru-RU" sz="1100" b="1" dirty="0">
              <a:solidFill>
                <a:srgbClr val="CA232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Четырехзвездочный многопрофильный санаторий Русь – современный медицинский центр международного уровня. Помимо традиционных программ санаторного лечения, в здравнице применяются специально разработанные омолаживающие, диетические, и Велнес-программы, авторские методики научных медицинских школ. Гостей ожидает уникальное сочетание лечебного климата, чистого воздуха, </a:t>
            </a:r>
            <a:r>
              <a:rPr lang="ru-RU" sz="1100" dirty="0" err="1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тамбуканской</a:t>
            </a:r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грязи, целебных вод из минеральных источников с современными медицинскими технологиями.</a:t>
            </a:r>
          </a:p>
        </p:txBody>
      </p:sp>
    </p:spTree>
    <p:extLst>
      <p:ext uri="{BB962C8B-B14F-4D97-AF65-F5344CB8AC3E}">
        <p14:creationId xmlns:p14="http://schemas.microsoft.com/office/powerpoint/2010/main" val="1611201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70871BB-B336-8F1E-36CF-8397BAE07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12" y="933190"/>
            <a:ext cx="3180339" cy="24607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B2BE6A-608A-BB6A-0E9E-019737A8D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107" y="3665837"/>
            <a:ext cx="3201651" cy="222591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36555D-5690-A88B-AE22-C48183537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325" y="3525795"/>
            <a:ext cx="3113902" cy="23683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12B2FCF-B908-84F4-CF3F-07A1B4E6E6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3459" y="3657600"/>
            <a:ext cx="3550507" cy="22818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7017738-44E0-34FA-083A-EB875708B9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1103" y="1021492"/>
            <a:ext cx="3089188" cy="23889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96C6D1-B8F8-3691-80EB-D6BC0C9BD69E}"/>
              </a:ext>
            </a:extLst>
          </p:cNvPr>
          <p:cNvSpPr txBox="1"/>
          <p:nvPr/>
        </p:nvSpPr>
        <p:spPr>
          <a:xfrm>
            <a:off x="3418703" y="1037967"/>
            <a:ext cx="39624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Жемчужина Кавказа г. Ессентуки</a:t>
            </a: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Жемчужина Кавказа  оказывает специализированную помощь в профилактике заболеваний желудочно-кишечного тракта, костно-мышечной системы, сердца и сосудов, нервной системы,  нарушений обмена веществ. Здравница располагает современной диагностической базой, собственной биохимической лабораторией, кабинетом диагностики и ультразвуковых исследований. Санаторий представляет собой единый комплекс, соединенный теплыми переходами. Спальный корпус на 200 мест. Собственный бювет с лечебными питьевыми минеральными водами «Ессентуки 4», «Ессентуки 17», Ессентуки-Новая.</a:t>
            </a:r>
          </a:p>
        </p:txBody>
      </p:sp>
    </p:spTree>
    <p:extLst>
      <p:ext uri="{BB962C8B-B14F-4D97-AF65-F5344CB8AC3E}">
        <p14:creationId xmlns:p14="http://schemas.microsoft.com/office/powerpoint/2010/main" val="2402499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74337F5-D5FB-6E07-EA81-569FE1F90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96" y="950101"/>
            <a:ext cx="3593467" cy="21807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4C35FD-B2BB-0269-9556-D7A805C5B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253" y="3566984"/>
            <a:ext cx="3451654" cy="22940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CFB01B2-57A9-613C-E858-2858C6C2D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416" y="3443416"/>
            <a:ext cx="3520642" cy="24054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8482303-A59E-5CB1-3A6C-39079281FF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316" y="956024"/>
            <a:ext cx="3385751" cy="21747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67D9BE-11E7-2742-6488-743986258707}"/>
              </a:ext>
            </a:extLst>
          </p:cNvPr>
          <p:cNvSpPr txBox="1"/>
          <p:nvPr/>
        </p:nvSpPr>
        <p:spPr>
          <a:xfrm>
            <a:off x="3722302" y="870906"/>
            <a:ext cx="337017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Нива г. Ессентуки</a:t>
            </a: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Нива – многопрофильный. Основные профили: заболевания желудочно-кишечного тракта, заболевания опорно-двигательного аппарата, болезни костно-мышечной системы, заболевания сердечно-сосудистой системы и системы кровообращения, эндокринной системы, расстройства питания и нарушения обмена веществ.</a:t>
            </a: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располагает современной лечебной базой,  собственной биохимической лабораторией и отделением функциональной диагностики.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6F4B064-629E-27C5-7733-0160C65C98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996" y="3369276"/>
            <a:ext cx="3212756" cy="251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43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96BAAE-2052-6EC9-284F-B23998C86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85" y="889687"/>
            <a:ext cx="3295134" cy="23889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4C2045-3E21-2E33-8CF7-81EA0F4DA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772" y="939115"/>
            <a:ext cx="3303373" cy="23972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ADA1A1-86DB-F326-0AAD-BCBFC6B71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73" y="3385751"/>
            <a:ext cx="3262184" cy="24466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A5D050F-1BF1-F070-FFAB-6B7256ACF4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8746" y="3319850"/>
            <a:ext cx="3393988" cy="246947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E22801E-21AA-36CB-B0C0-61C7F1BB54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9826" y="3525794"/>
            <a:ext cx="3385751" cy="226540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86E770A-4994-F8B5-160B-50B978ECFFA3}"/>
              </a:ext>
            </a:extLst>
          </p:cNvPr>
          <p:cNvSpPr txBox="1"/>
          <p:nvPr/>
        </p:nvSpPr>
        <p:spPr>
          <a:xfrm>
            <a:off x="3459442" y="951915"/>
            <a:ext cx="385620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Долина нарзанов г. Кисловодск</a:t>
            </a:r>
            <a:endParaRPr lang="ru-RU" sz="1100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«Долина Нарзанов» соответствует самому высокому уровню оказываемых услуг. Это одна из ведущих здравниц в области санаторно-курортного лечения. Санаторий выгодно располагается в центральной части Кисловодска, в шаговой доступности источник минеральной питьевой воды,  лечебный парк города. Современный медицинский центр  предлагает индивидуальные программы лечения, основанные на лучших традициях курортной терапии. Санаторий предлагает в открытом бассейне насладиться  расслабляющими моментами.</a:t>
            </a:r>
          </a:p>
          <a:p>
            <a:pPr algn="just"/>
            <a:endParaRPr lang="ru-RU" sz="11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460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45AE69-46FC-45F1-E224-FCD45B39B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32" y="922638"/>
            <a:ext cx="3513224" cy="22524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5C8993-6280-04ED-2155-757CFA97A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32" y="3344563"/>
            <a:ext cx="3393990" cy="24444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6BA9F68-A338-B80A-6E0D-6EBE1D9F3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216" y="3402227"/>
            <a:ext cx="3426940" cy="238073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0A37890-2C92-9BB4-0130-C060C1B665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9297" y="3426941"/>
            <a:ext cx="3328087" cy="248256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B89A9D1-C8E8-8D0D-3EE7-4B09CD6F9E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2823" y="922638"/>
            <a:ext cx="3344561" cy="242192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C2D22F4-F47B-E37F-4B44-AA832F3EC1E0}"/>
              </a:ext>
            </a:extLst>
          </p:cNvPr>
          <p:cNvSpPr txBox="1"/>
          <p:nvPr/>
        </p:nvSpPr>
        <p:spPr>
          <a:xfrm flipH="1">
            <a:off x="3739978" y="870771"/>
            <a:ext cx="3435178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Плаза г. Железноводск</a:t>
            </a: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Курортный комплекс «Плаза»  работает с 2012 года. Гостям санатория предлагается широкий комплекс медицинских услуг. Санаторий имеют возможность пройти курс лечения заболеваний органов почек, мочевого пузыря, пищеварения, нарушения обмена веществ и женских заболеваний, профилактика расстройств нервной системы, сердечных болезней, заболеваний ЛОР-органов. Современный интерьер в санатория, развитая инфраструктура, новое медицинское оборудование, внимательный обслуживающий персонал – это все достоинства санатория «Плаза».</a:t>
            </a:r>
          </a:p>
        </p:txBody>
      </p:sp>
    </p:spTree>
    <p:extLst>
      <p:ext uri="{BB962C8B-B14F-4D97-AF65-F5344CB8AC3E}">
        <p14:creationId xmlns:p14="http://schemas.microsoft.com/office/powerpoint/2010/main" val="2634796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97B586-E60C-C23B-ED8A-626DB912F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308" y="996778"/>
            <a:ext cx="3509318" cy="23065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5CAEE3-B817-E3C6-92D6-A3D9B622B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051" y="3534032"/>
            <a:ext cx="3314068" cy="22111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5D40E0-80A8-8BE8-F673-D47F8DBEF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3925" y="3492842"/>
            <a:ext cx="3418701" cy="22435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7B6DE47-39F6-FFA4-9F90-CE4A840A93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22" y="3533517"/>
            <a:ext cx="3188043" cy="219178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9E9631D-0062-F080-94EE-EF25353617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422" y="955590"/>
            <a:ext cx="3319849" cy="23477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0A62EE4-3C0D-2D97-8E7E-902525F76647}"/>
              </a:ext>
            </a:extLst>
          </p:cNvPr>
          <p:cNvSpPr txBox="1"/>
          <p:nvPr/>
        </p:nvSpPr>
        <p:spPr>
          <a:xfrm>
            <a:off x="3506105" y="959930"/>
            <a:ext cx="341870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CA232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Южное взморье г. Сочи</a:t>
            </a: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«Южное Взморье» - легендарный черноморский курорт с многолетней историей для комфортного отдыха и лечения круглый год.</a:t>
            </a: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Многопрофильный оздоровительный курорт предлагает полную диагностику организма, классические и инновационные методики лечения.</a:t>
            </a: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 услугам гостей собственный оборудованный пляж протяженностью 380 м, открытый и закрытый бассейны с морской водой. На территории санатория проводится ежедневная развлекательная программа для всей семьи.</a:t>
            </a:r>
          </a:p>
        </p:txBody>
      </p:sp>
    </p:spTree>
    <p:extLst>
      <p:ext uri="{BB962C8B-B14F-4D97-AF65-F5344CB8AC3E}">
        <p14:creationId xmlns:p14="http://schemas.microsoft.com/office/powerpoint/2010/main" val="1655429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B5C46D-B9A4-A591-7E41-731159CDA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36" y="914400"/>
            <a:ext cx="3361038" cy="24878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DC2E39-44E6-6C0F-2312-8D8A49D4C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75" y="3509319"/>
            <a:ext cx="3241779" cy="23887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5E470D-CAA3-A793-C7E5-92C2F2C94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2162" y="873213"/>
            <a:ext cx="3452218" cy="24384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9B9CB2B-1B71-9280-BA24-3485EFF422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0" y="3501081"/>
            <a:ext cx="3542270" cy="243539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C2E1137-4779-3118-00D1-DFE30D7524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9319" y="3492843"/>
            <a:ext cx="3385751" cy="24463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8FB3E77-ADE9-767E-3D8D-0F141AD9ABD8}"/>
              </a:ext>
            </a:extLst>
          </p:cNvPr>
          <p:cNvSpPr txBox="1"/>
          <p:nvPr/>
        </p:nvSpPr>
        <p:spPr>
          <a:xfrm>
            <a:off x="3591532" y="916171"/>
            <a:ext cx="3418702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Алтай</a:t>
            </a:r>
            <a:r>
              <a:rPr lang="en-US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West</a:t>
            </a:r>
            <a:r>
              <a:rPr lang="ru-RU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Белокуриха</a:t>
            </a: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является многопрофильным </a:t>
            </a:r>
            <a:b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 предоставляет лечение по основным профилям: опорно-двигательная, сердечно-сосудистая, мочеполовая, гинекологическая, желудочно-кишечная, нервная, эндокринная, органы дыхания, кожные заболевания. </a:t>
            </a: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Лечебно-диагностическая база располагает более 300 видами процедур. В санатории можно пройти комплексную диагностику организма, получить консультацию узких специалистов. </a:t>
            </a:r>
            <a:b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 услугам гостей 2 бассейна, оборудованные пляжной зоной, банный комплекс, SPA-центр «Алтай </a:t>
            </a:r>
            <a:r>
              <a:rPr lang="ru-RU" sz="1100" dirty="0" err="1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Bliss</a:t>
            </a:r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», спортивный и тренажерный залы.  </a:t>
            </a:r>
          </a:p>
          <a:p>
            <a:endParaRPr lang="ru-RU" sz="1200" b="1" dirty="0">
              <a:solidFill>
                <a:srgbClr val="FF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9277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9E0F35-CE76-2B75-9834-913DFA213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06" y="931044"/>
            <a:ext cx="3597831" cy="221588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EE07A7-0B38-C299-2330-F94FF0835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06" y="3286897"/>
            <a:ext cx="3429691" cy="23724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9EC2C6-4C60-1D7E-1197-D6DB3DC36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2822" y="3410465"/>
            <a:ext cx="3344562" cy="23477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839323-D6D0-2125-E98B-506572BDD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6024" y="988540"/>
            <a:ext cx="3361360" cy="229835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750A73-A0A0-66A6-D0DD-599ED75054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0552" y="3443416"/>
            <a:ext cx="3484606" cy="22648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F08E9A8-BB71-F013-9876-773B1EA4EB50}"/>
              </a:ext>
            </a:extLst>
          </p:cNvPr>
          <p:cNvSpPr txBox="1"/>
          <p:nvPr/>
        </p:nvSpPr>
        <p:spPr>
          <a:xfrm>
            <a:off x="3777222" y="856735"/>
            <a:ext cx="3361361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им. Горького г. Воронеж</a:t>
            </a: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Клинический санаторий имени Горького - круглогодичный многопрофильный лечебно-оздоровительный комплекс, расположен </a:t>
            </a:r>
            <a:b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 городской черте Воронежа, на берегу водохранилища, в живописном дубово-ясеневом лесопарке. Песчаный пляж, непосредственно на территории санатория, единственный в Воронеже, оборудованный по программе реабилитации инвалидов «Доступная среда». Рельеф местности </a:t>
            </a:r>
            <a:b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 окружающая природа создают особый микроклимат, целебный воздух которого богат кислородом, аэроионами и фитонцидами.</a:t>
            </a:r>
          </a:p>
        </p:txBody>
      </p:sp>
    </p:spTree>
    <p:extLst>
      <p:ext uri="{BB962C8B-B14F-4D97-AF65-F5344CB8AC3E}">
        <p14:creationId xmlns:p14="http://schemas.microsoft.com/office/powerpoint/2010/main" val="1074294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20159B-5C32-9A4C-2E76-794695A12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319" y="3402226"/>
            <a:ext cx="3534032" cy="24136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26C2164-D211-37F1-D133-E8013A577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68" y="947352"/>
            <a:ext cx="3122140" cy="23807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88EA4D-A2DE-3C6C-ED39-72B3D5648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969" y="3435178"/>
            <a:ext cx="3338282" cy="235755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987D455-EE86-5D7A-DBA6-9907EB9707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2778" y="955589"/>
            <a:ext cx="3443417" cy="238897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5F3984A-DC8F-DC31-0573-8A4457930B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994" y="3426940"/>
            <a:ext cx="3196281" cy="234778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668514C-31C7-BC32-D8A1-B4E3A5EF15BE}"/>
              </a:ext>
            </a:extLst>
          </p:cNvPr>
          <p:cNvSpPr txBox="1"/>
          <p:nvPr/>
        </p:nvSpPr>
        <p:spPr>
          <a:xfrm>
            <a:off x="3237306" y="932480"/>
            <a:ext cx="386354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Санаторий «Самшитовая роща» Абхазия</a:t>
            </a: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«Самшитовая роща» — многопрофильный санаторий,  </a:t>
            </a: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объединяет современную диагностическую </a:t>
            </a:r>
            <a:b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 амбулаторную помощь взрослым и детям практически по всем направлениям медицины. Уникальные природные лечебные факторы, постоянно обновляемая лечебно-диагностическая база, современная аппаратура, практический опыт, высокий профессионализм и доброжелательность персонала позволяют успешно применять как традиционные, так и новые методы лечения, обеспечивают комфортный отдых и помогут восстановить здоровье.</a:t>
            </a:r>
          </a:p>
          <a:p>
            <a:pPr algn="just"/>
            <a:r>
              <a:rPr lang="ru-RU" sz="1100" dirty="0">
                <a:solidFill>
                  <a:srgbClr val="003B5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Пляж санатория оборудован в европейском стиле.</a:t>
            </a:r>
            <a:endParaRPr lang="ru-RU" sz="1100" b="1" dirty="0">
              <a:solidFill>
                <a:srgbClr val="003B5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8359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952F16-44A4-18C0-DD6A-67B203427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6" y="870011"/>
            <a:ext cx="10235954" cy="505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406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1BDDE6-59B7-16B4-1737-44770DCD4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7" y="967666"/>
            <a:ext cx="10035664" cy="495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642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C317D9-7EEB-D960-D347-A51661C784F8}"/>
              </a:ext>
            </a:extLst>
          </p:cNvPr>
          <p:cNvSpPr txBox="1"/>
          <p:nvPr/>
        </p:nvSpPr>
        <p:spPr>
          <a:xfrm>
            <a:off x="399496" y="905808"/>
            <a:ext cx="9632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Оздоровление детей медицинских работников в детских санаториях Республики Беларусь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CB3424-F8C9-64A4-9F2A-3272D8BDE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976" y="1400236"/>
            <a:ext cx="2798379" cy="256486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9E38FF-B3AC-7492-C13A-C8F1AA69B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198" y="1648403"/>
            <a:ext cx="2065286" cy="21379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1577EA7-B1C2-9BA3-0E53-7ABCDE079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04" y="1679028"/>
            <a:ext cx="2177018" cy="20767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D959C02-D013-4149-9F44-592B702BA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0141" y="1400236"/>
            <a:ext cx="1973482" cy="19814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A2D905-162E-B72F-4977-D4762FA0B3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180" y="4074621"/>
            <a:ext cx="2271612" cy="17752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F92E26-2D84-BD3D-1D50-13563EE543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836" y="4222462"/>
            <a:ext cx="2152928" cy="161469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F4F86B-3015-72E6-24FA-45198F808C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8355" y="4073718"/>
            <a:ext cx="2152928" cy="168069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6642F6E-B251-4C5C-1824-D4EA9A5C24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74422" y="3786391"/>
            <a:ext cx="2024921" cy="164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6821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Другая 1">
      <a:dk1>
        <a:srgbClr val="000000"/>
      </a:dk1>
      <a:lt1>
        <a:srgbClr val="BFBFBF"/>
      </a:lt1>
      <a:dk2>
        <a:srgbClr val="D8D8D8"/>
      </a:dk2>
      <a:lt2>
        <a:srgbClr val="F2F2F2"/>
      </a:lt2>
      <a:accent1>
        <a:srgbClr val="E48312"/>
      </a:accent1>
      <a:accent2>
        <a:srgbClr val="A5A5A5"/>
      </a:accent2>
      <a:accent3>
        <a:srgbClr val="BFBFBF"/>
      </a:accent3>
      <a:accent4>
        <a:srgbClr val="595959"/>
      </a:accent4>
      <a:accent5>
        <a:srgbClr val="7F7F7F"/>
      </a:accent5>
      <a:accent6>
        <a:srgbClr val="3F3F3F"/>
      </a:accent6>
      <a:hlink>
        <a:srgbClr val="595959"/>
      </a:hlink>
      <a:folHlink>
        <a:srgbClr val="8C8C8C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-pres-16x9" id="{20094823-1A6D-D64D-97EE-E9E42420B2B7}" vid="{FBC73D24-3337-7D45-8083-66DE1A3D8CD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8805</TotalTime>
  <Words>2283</Words>
  <Application>Microsoft Office PowerPoint</Application>
  <PresentationFormat>Произвольный</PresentationFormat>
  <Paragraphs>394</Paragraphs>
  <Slides>30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Calibri</vt:lpstr>
      <vt:lpstr>Lato</vt:lpstr>
      <vt:lpstr>Lucida Sans Unicode</vt:lpstr>
      <vt:lpstr>Verdana</vt:lpstr>
      <vt:lpstr>Wingdings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Василихин Егор Анатольевич</dc:creator>
  <cp:lastModifiedBy>Korotkih</cp:lastModifiedBy>
  <cp:revision>773</cp:revision>
  <cp:lastPrinted>2026-02-24T06:21:15Z</cp:lastPrinted>
  <dcterms:modified xsi:type="dcterms:W3CDTF">2026-11-02T10:44:21Z</dcterms:modified>
</cp:coreProperties>
</file>