
<file path=[Content_Types].xml><?xml version="1.0" encoding="utf-8"?>
<Types xmlns="http://schemas.openxmlformats.org/package/2006/content-types">
  <Default Extension="svg" ContentType="image/svg+xml"/>
  <Default Extension="xlsx" ContentType="application/vnd.openxmlformats-officedocument.spreadsheetml.sheet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emf" ContentType="image/x-emf"/>
  <Default Extension="rels" ContentType="application/vnd.openxmlformats-package.relationships+xml"/>
  <Default Extension="bin" ContentType="application/vnd.openxmlformats-officedocument.oleObject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29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27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slides/slide2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slides/slide28.xml" ContentType="application/vnd.openxmlformats-officedocument.presentationml.slide+xml"/>
  <Override PartName="/ppt/theme/theme1.xml" ContentType="application/vnd.openxmlformats-officedocument.theme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s/slide21.xml" ContentType="application/vnd.openxmlformats-officedocument.presentationml.slide+xml"/>
  <Override PartName="/ppt/charts/style1.xml" ContentType="application/vnd.ms-office.chartstyl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4.xml" ContentType="application/vnd.openxmlformats-officedocument.presentationml.slide+xml"/>
  <Override PartName="/ppt/charts/colors1.xml" ContentType="application/vnd.ms-office.chartcolorstyle+xml"/>
  <Override PartName="/ppt/slides/slide30.xml" ContentType="application/vnd.openxmlformats-officedocument.presentationml.slide+xml"/>
  <Override PartName="/ppt/charts/chart1.xml" ContentType="application/vnd.openxmlformats-officedocument.drawingml.chart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 strictFirstAndLastChar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10691813" cy="6011863"/>
  <p:notesSz cx="10691813" cy="6011863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89" d="100"/>
          <a:sy n="89" d="100"/>
        </p:scale>
        <p:origin x="1037" y="72"/>
      </p:cViewPr>
      <p:guideLst>
        <p:guide pos="260"/>
        <p:guide pos="3368"/>
        <p:guide pos="1395" orient="horz"/>
        <p:guide pos="3549" orient="horz"/>
        <p:guide pos="1825"/>
        <p:guide pos="6497"/>
        <p:guide pos="4932"/>
        <p:guide pos="714" orient="horz"/>
        <p:guide pos="3390" orient="horz"/>
        <p:guide pos="2052" orient="horz"/>
        <p:guide pos="238" orient="horz"/>
        <p:guide pos="2710" orient="horz"/>
        <p:guide pos="3367"/>
        <p:guide pos="2347"/>
        <p:guide pos="4411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presProps" Target="presProps.xml" /><Relationship Id="rId40" Type="http://schemas.openxmlformats.org/officeDocument/2006/relationships/tableStyles" Target="tableStyles.xml" /><Relationship Id="rId41" Type="http://schemas.openxmlformats.org/officeDocument/2006/relationships/viewProps" Target="viewProps.xml" /></Relationships>
</file>

<file path=ppt/charts/_rels/chart1.xml.rels><?xml version="1.0" encoding="UTF-8" standalone="yes"?><Relationships xmlns="http://schemas.openxmlformats.org/package/2006/relationships"><Relationship Id="rId1" Type="http://schemas.microsoft.com/office/2011/relationships/chartStyle" Target="style1.xml" /><Relationship Id="rId2" Type="http://schemas.microsoft.com/office/2011/relationships/chartColorStyle" Target="colors1.xml" /><Relationship Id="rId3" Type="http://schemas.openxmlformats.org/officeDocument/2006/relationships/package" Target="../embeddings/Microsoft_Excel_Worksheet1.xlsx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40"/>
    </c:view3D>
    <c:floor>
      <c:thickness val="0"/>
      <c:spPr bwMode="auto">
        <a:prstGeom prst="rect">
          <a:avLst/>
        </a:prstGeom>
        <a:noFill/>
        <a:ln>
          <a:noFill/>
        </a:ln>
        <a:effectLst/>
      </c:spPr>
    </c:floor>
    <c:sideWall>
      <c:thickness val="0"/>
      <c:spPr bwMode="auto">
        <a:prstGeom prst="rect">
          <a:avLst/>
        </a:prstGeom>
        <a:noFill/>
        <a:ln>
          <a:noFill/>
        </a:ln>
        <a:effectLst/>
      </c:spPr>
    </c:sideWall>
    <c:backWall>
      <c:thickness val="0"/>
      <c:spPr bwMode="auto">
        <a:prstGeom prst="rect">
          <a:avLst/>
        </a:prstGeom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032030"/>
          <c:y val="0.049500"/>
          <c:w val="0.967971"/>
          <c:h val="0.80721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"/>
          <c:dPt>
            <c:idx val="0"/>
            <c:bubble3D val="0"/>
            <c:explosion val="14"/>
            <c:spPr bwMode="auto">
              <a:prstGeom prst="rect">
                <a:avLst/>
              </a:prstGeom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explosion val="33"/>
            <c:spPr bwMode="auto">
              <a:prstGeom prst="rect">
                <a:avLst/>
              </a:prstGeom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explosion val="47"/>
            <c:spPr bwMode="auto">
              <a:prstGeom prst="rect">
                <a:avLst/>
              </a:prstGeom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076426"/>
                  <c:y val="-0.487942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</a:ln>
                <a:effectLst/>
              </c:spPr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>
                        <a:solidFill>
                          <a:srgbClr val="002060"/>
                        </a:solidFill>
                        <a:latin typeface="Verdana"/>
                        <a:ea typeface="Verdana"/>
                        <a:cs typeface="+mn-cs"/>
                      </a:defRPr>
                    </a:pPr>
                    <a:fld id="{6EFB05C9-284B-4651-BB73-BFE5A8F79395}" type="VALUE">
                      <a:rPr lang="en-US" sz="1400" b="1">
                        <a:solidFill>
                          <a:srgbClr val="002060"/>
                        </a:solidFill>
                        <a:latin typeface="Verdana"/>
                        <a:ea typeface="Verdana"/>
                      </a:rPr>
                      <a:t>78%</a:t>
                    </a:fld>
                    <a:endParaRPr lang="ru-RU"/>
                  </a:p>
                </c:rich>
              </c:tx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>
                      <a:solidFill>
                        <a:srgbClr val="002060"/>
                      </a:solidFill>
                      <a:latin typeface="Verdana"/>
                      <a:ea typeface="Verdana"/>
                      <a:cs typeface="+mn-cs"/>
                    </a:defRPr>
                  </a:pPr>
                  <a:endParaRPr lang="ru-RU"/>
                </a:p>
              </c:txPr>
              <c:extLst>
                <c:ext uri="{CE6537A1-D6FC-4f65-9D91-7224C49458BB}">
                  <c15:showDataLabelsRange val="0"/>
                </c:ext>
              </c:extLst>
            </c:dLbl>
            <c:dLbl>
              <c:idx val="1"/>
              <c:layout>
                <c:manualLayout>
                  <c:x val="0.020885"/>
                  <c:y val="-0.032719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</a:ln>
                <a:effectLst/>
              </c:spPr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Verdana"/>
                        <a:ea typeface="Verdana"/>
                        <a:cs typeface="+mn-cs"/>
                      </a:defRPr>
                    </a:pPr>
                    <a:fld id="{7C683587-F793-4815-A40F-2C3898ECEC73}" type="VALUE">
                      <a:rPr lang="en-US" sz="1400" b="1">
                        <a:solidFill>
                          <a:srgbClr val="002060"/>
                        </a:solidFill>
                        <a:latin typeface="Verdana"/>
                        <a:ea typeface="Verdana"/>
                      </a:rPr>
                      <a:t>17%</a:t>
                    </a:fld>
                    <a:endParaRPr lang="ru-RU"/>
                  </a:p>
                </c:rich>
              </c:tx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Verdana"/>
                      <a:ea typeface="Verdana"/>
                      <a:cs typeface="+mn-cs"/>
                    </a:defRPr>
                  </a:pPr>
                  <a:endParaRPr lang="ru-RU"/>
                </a:p>
              </c:txPr>
              <c:extLst>
                <c:ext uri="{CE6537A1-D6FC-4f65-9D91-7224C49458BB}">
                  <c15:showDataLabelsRange val="0"/>
                </c:ext>
              </c:extLst>
            </c:dLbl>
            <c:dLbl>
              <c:idx val="2"/>
              <c:layout>
                <c:manualLayout>
                  <c:x val="0.058049"/>
                  <c:y val="-0.024681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/>
                    <a:ea typeface="Verdana"/>
                    <a:cs typeface="+mn-cs"/>
                  </a:defRPr>
                </a:pPr>
                <a:endParaRPr/>
              </a:p>
            </c:txPr>
          </c:dLbls>
          <c:cat>
            <c:strRef>
              <c:f>Лист1!$A$2:$A$4</c:f>
              <c:strCache>
                <c:ptCount val="3"/>
                <c:pt idx="0">
                  <c:v xml:space="preserve">активно пользуются предложениями ЦК Профсоюза </c:v>
                </c:pt>
                <c:pt idx="1">
                  <c:v xml:space="preserve">включились в программы в 2025 году</c:v>
                </c:pt>
                <c:pt idx="2">
                  <c:v xml:space="preserve">не  пользуются предложениями  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0.78</c:v>
                </c:pt>
                <c:pt idx="1">
                  <c:v>0.17</c:v>
                </c:pt>
                <c:pt idx="2">
                  <c:v>0.05</c:v>
                </c:pt>
              </c:numCache>
            </c:numRef>
          </c:val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0"/>
        </c:dLbls>
      </c:pie3DChart>
      <c:spPr bwMode="auto">
        <a:prstGeom prst="rect">
          <a:avLst/>
        </a:prstGeom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>
                <a:solidFill>
                  <a:srgbClr val="002060"/>
                </a:solidFill>
                <a:latin typeface="+mn-lt"/>
                <a:ea typeface="Verdana"/>
                <a:cs typeface="Times New Roman"/>
              </a:defRPr>
            </a:pPr>
            <a:endParaRPr/>
          </a:p>
        </c:txPr>
      </c:legendEntry>
      <c:layout>
        <c:manualLayout>
          <c:xMode val="edge"/>
          <c:yMode val="edge"/>
          <c:x val="0.058670"/>
          <c:y val="0.724772"/>
          <c:w val="0.941330"/>
          <c:h val="0.275228"/>
        </c:manualLayout>
      </c:layout>
      <c:overlay val="0"/>
      <c:spPr bwMode="auto"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>
              <a:solidFill>
                <a:srgbClr val="002060"/>
              </a:solidFill>
              <a:latin typeface="+mn-lt"/>
              <a:ea typeface="Verdana"/>
              <a:cs typeface="Times New Roman"/>
            </a:defRPr>
          </a:pPr>
          <a:endParaRPr/>
        </a:p>
      </c:txPr>
    </c:legend>
    <c:plotVisOnly val="1"/>
    <c:dispBlanksAs val="gap"/>
    <c:showDLblsOverMax val="0"/>
  </c:chart>
  <c:spPr bwMode="auto">
    <a:xfrm>
      <a:off x="110360" y="1090192"/>
      <a:ext cx="4700916" cy="4361607"/>
    </a:xfrm>
    <a:prstGeom prst="rect">
      <a:avLst/>
    </a:prstGeom>
    <a:noFill/>
    <a:ln>
      <a:noFill/>
    </a:ln>
    <a:effectLst/>
  </c:spPr>
  <c:txPr>
    <a:bodyPr/>
    <a:lstStyle/>
    <a:p>
      <a:pPr>
        <a:defRPr/>
      </a:pPr>
      <a:endParaRPr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5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ategoryAxis>
  <cs:chartArea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9525">
        <a:solidFill>
          <a:schemeClr val="phClr"/>
        </a:solidFill>
      </a:ln>
    </cs:spPr>
  </cs:dataPointMarker>
  <cs:dataPointWirefram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dataTable>
  <cs:down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seriesAxis>
  <cs:series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50" b="0" spc="0"/>
  </cs:title>
  <cs:trend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200"/>
  </cs:trendlineLabel>
  <cs:up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valueAxis>
  <cs:wall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wall>
  <cs:dataPointMarkerLayout symbol="circle" size="5"/>
</cs:chartStyle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emf"/><Relationship Id="rId4" Type="http://schemas.openxmlformats.org/officeDocument/2006/relationships/image" Target="../media/media1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3" name="Google Shape;84;p13"/>
          <p:cNvPicPr/>
          <p:nvPr userDrawn="1"/>
        </p:nvPicPr>
        <p:blipFill>
          <a:blip r:embed="rId2"/>
          <a:stretch/>
        </p:blipFill>
        <p:spPr bwMode="auto">
          <a:xfrm>
            <a:off x="0" y="708"/>
            <a:ext cx="10698131" cy="601115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87;p13"/>
          <p:cNvSpPr/>
          <p:nvPr userDrawn="1"/>
        </p:nvSpPr>
        <p:spPr bwMode="auto">
          <a:xfrm>
            <a:off x="-1141865" y="1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fill="norm" stroke="1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CA2324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>
              <a:defRPr/>
            </a:pPr>
            <a:endParaRPr sz="950">
              <a:solidFill>
                <a:srgbClr val="CA2324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6" name="Google Shape;92;p13"/>
          <p:cNvSpPr txBox="1"/>
          <p:nvPr userDrawn="1"/>
        </p:nvSpPr>
        <p:spPr bwMode="auto">
          <a:xfrm>
            <a:off x="-1164167" y="65700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pPr>
              <a:defRPr/>
            </a:pPr>
            <a:r>
              <a:rPr lang="en-US" sz="80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R202 G35 B36</a:t>
            </a:r>
            <a:endParaRPr sz="80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47" name="Google Shape;87;p13"/>
          <p:cNvSpPr/>
          <p:nvPr userDrawn="1"/>
        </p:nvSpPr>
        <p:spPr bwMode="auto">
          <a:xfrm>
            <a:off x="-1142776" y="465993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fill="norm" stroke="1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3B59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>
              <a:defRPr/>
            </a:pPr>
            <a:endParaRPr sz="950">
              <a:solidFill>
                <a:srgbClr val="003B59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8" name="Google Shape;92;p13"/>
          <p:cNvSpPr txBox="1"/>
          <p:nvPr userDrawn="1"/>
        </p:nvSpPr>
        <p:spPr bwMode="auto">
          <a:xfrm>
            <a:off x="-1165078" y="531692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pPr>
              <a:defRPr/>
            </a:pPr>
            <a:r>
              <a:rPr lang="en-US" sz="80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R0 G59 B89</a:t>
            </a:r>
            <a:endParaRPr sz="80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49" name="Google Shape;87;p13"/>
          <p:cNvSpPr/>
          <p:nvPr userDrawn="1"/>
        </p:nvSpPr>
        <p:spPr bwMode="auto">
          <a:xfrm>
            <a:off x="-1143687" y="911448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fill="norm" stroke="1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9C95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>
              <a:defRPr/>
            </a:pPr>
            <a:endParaRPr sz="950">
              <a:solidFill>
                <a:srgbClr val="003B59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0" name="Google Shape;92;p13"/>
          <p:cNvSpPr txBox="1"/>
          <p:nvPr userDrawn="1"/>
        </p:nvSpPr>
        <p:spPr bwMode="auto">
          <a:xfrm>
            <a:off x="-1165989" y="977147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pPr>
              <a:defRPr/>
            </a:pPr>
            <a:r>
              <a:rPr lang="en-US" sz="80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R0 G156 B149</a:t>
            </a:r>
            <a:endParaRPr sz="80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51" name="Google Shape;87;p13"/>
          <p:cNvSpPr/>
          <p:nvPr userDrawn="1"/>
        </p:nvSpPr>
        <p:spPr bwMode="auto">
          <a:xfrm>
            <a:off x="-1143687" y="1377440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fill="norm" stroke="1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97C22D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>
              <a:defRPr/>
            </a:pPr>
            <a:endParaRPr sz="950">
              <a:solidFill>
                <a:srgbClr val="003B59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2" name="Google Shape;92;p13"/>
          <p:cNvSpPr txBox="1"/>
          <p:nvPr userDrawn="1"/>
        </p:nvSpPr>
        <p:spPr bwMode="auto">
          <a:xfrm>
            <a:off x="-1165989" y="1443139"/>
            <a:ext cx="985024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pPr>
              <a:defRPr/>
            </a:pPr>
            <a:r>
              <a:rPr lang="en-US" sz="80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R151 G194 B45</a:t>
            </a:r>
            <a:endParaRPr sz="80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53" name="Google Shape;87;p13"/>
          <p:cNvSpPr/>
          <p:nvPr userDrawn="1"/>
        </p:nvSpPr>
        <p:spPr bwMode="auto">
          <a:xfrm>
            <a:off x="-1143687" y="1843432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fill="norm" stroke="1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A1E4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>
              <a:defRPr/>
            </a:pPr>
            <a:endParaRPr sz="950">
              <a:solidFill>
                <a:srgbClr val="003B59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4" name="Google Shape;92;p13"/>
          <p:cNvSpPr txBox="1"/>
          <p:nvPr userDrawn="1"/>
        </p:nvSpPr>
        <p:spPr bwMode="auto">
          <a:xfrm>
            <a:off x="-1165989" y="1909131"/>
            <a:ext cx="985024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pPr>
              <a:defRPr/>
            </a:pPr>
            <a:r>
              <a:rPr lang="en-US" sz="80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R0 G161 B228</a:t>
            </a:r>
            <a:endParaRPr sz="80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55" name="Google Shape;87;p13"/>
          <p:cNvSpPr/>
          <p:nvPr userDrawn="1"/>
        </p:nvSpPr>
        <p:spPr bwMode="auto">
          <a:xfrm>
            <a:off x="-1143687" y="2309424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fill="norm" stroke="1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70A97F">
              <a:alpha val="99000"/>
            </a:srgbClr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>
              <a:defRPr/>
            </a:pPr>
            <a:endParaRPr sz="950">
              <a:solidFill>
                <a:srgbClr val="003B59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6" name="Google Shape;92;p13"/>
          <p:cNvSpPr txBox="1"/>
          <p:nvPr userDrawn="1"/>
        </p:nvSpPr>
        <p:spPr bwMode="auto">
          <a:xfrm>
            <a:off x="-1165990" y="2375123"/>
            <a:ext cx="102677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pPr>
              <a:defRPr/>
            </a:pPr>
            <a:r>
              <a:rPr lang="en-US" sz="80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R112 G169 B127</a:t>
            </a:r>
            <a:endParaRPr sz="80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userDrawn="1">
  <p:cSld name="1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3" name="Google Shape;84;p13"/>
          <p:cNvPicPr/>
          <p:nvPr userDrawn="1"/>
        </p:nvPicPr>
        <p:blipFill>
          <a:blip r:embed="rId2"/>
          <a:stretch/>
        </p:blipFill>
        <p:spPr bwMode="auto">
          <a:xfrm>
            <a:off x="3852" y="708"/>
            <a:ext cx="10690426" cy="601115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87;p13"/>
          <p:cNvSpPr/>
          <p:nvPr userDrawn="1"/>
        </p:nvSpPr>
        <p:spPr bwMode="auto">
          <a:xfrm>
            <a:off x="-1141865" y="1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fill="norm" stroke="1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CA2324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>
              <a:defRPr/>
            </a:pPr>
            <a:endParaRPr sz="950">
              <a:solidFill>
                <a:srgbClr val="CA2324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6" name="Google Shape;92;p13"/>
          <p:cNvSpPr txBox="1"/>
          <p:nvPr userDrawn="1"/>
        </p:nvSpPr>
        <p:spPr bwMode="auto">
          <a:xfrm>
            <a:off x="-1164167" y="65700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pPr>
              <a:defRPr/>
            </a:pPr>
            <a:r>
              <a:rPr lang="en-US" sz="80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R202 G35 B36</a:t>
            </a:r>
            <a:endParaRPr sz="80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47" name="Google Shape;87;p13"/>
          <p:cNvSpPr/>
          <p:nvPr userDrawn="1"/>
        </p:nvSpPr>
        <p:spPr bwMode="auto">
          <a:xfrm>
            <a:off x="-1142776" y="465993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fill="norm" stroke="1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3B59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>
              <a:defRPr/>
            </a:pPr>
            <a:endParaRPr sz="950">
              <a:solidFill>
                <a:srgbClr val="003B59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8" name="Google Shape;92;p13"/>
          <p:cNvSpPr txBox="1"/>
          <p:nvPr userDrawn="1"/>
        </p:nvSpPr>
        <p:spPr bwMode="auto">
          <a:xfrm>
            <a:off x="-1165078" y="531692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pPr>
              <a:defRPr/>
            </a:pPr>
            <a:r>
              <a:rPr lang="en-US" sz="80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R0 G59 B89</a:t>
            </a:r>
            <a:endParaRPr sz="80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49" name="Google Shape;87;p13"/>
          <p:cNvSpPr/>
          <p:nvPr userDrawn="1"/>
        </p:nvSpPr>
        <p:spPr bwMode="auto">
          <a:xfrm>
            <a:off x="-1143687" y="911448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fill="norm" stroke="1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9C95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>
              <a:defRPr/>
            </a:pPr>
            <a:endParaRPr sz="950">
              <a:solidFill>
                <a:srgbClr val="003B59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0" name="Google Shape;92;p13"/>
          <p:cNvSpPr txBox="1"/>
          <p:nvPr userDrawn="1"/>
        </p:nvSpPr>
        <p:spPr bwMode="auto">
          <a:xfrm>
            <a:off x="-1165989" y="977147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pPr>
              <a:defRPr/>
            </a:pPr>
            <a:r>
              <a:rPr lang="en-US" sz="80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R0 G156 B149</a:t>
            </a:r>
            <a:endParaRPr sz="80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51" name="Google Shape;87;p13"/>
          <p:cNvSpPr/>
          <p:nvPr userDrawn="1"/>
        </p:nvSpPr>
        <p:spPr bwMode="auto">
          <a:xfrm>
            <a:off x="-1143687" y="1377440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fill="norm" stroke="1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97C22D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>
              <a:defRPr/>
            </a:pPr>
            <a:endParaRPr sz="950">
              <a:solidFill>
                <a:srgbClr val="003B59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2" name="Google Shape;92;p13"/>
          <p:cNvSpPr txBox="1"/>
          <p:nvPr userDrawn="1"/>
        </p:nvSpPr>
        <p:spPr bwMode="auto">
          <a:xfrm>
            <a:off x="-1165989" y="1443139"/>
            <a:ext cx="985024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pPr>
              <a:defRPr/>
            </a:pPr>
            <a:r>
              <a:rPr lang="en-US" sz="80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R151 G194 B45</a:t>
            </a:r>
            <a:endParaRPr sz="80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53" name="Google Shape;87;p13"/>
          <p:cNvSpPr/>
          <p:nvPr userDrawn="1"/>
        </p:nvSpPr>
        <p:spPr bwMode="auto">
          <a:xfrm>
            <a:off x="-1143687" y="1843432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fill="norm" stroke="1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A1E4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>
              <a:defRPr/>
            </a:pPr>
            <a:endParaRPr sz="950">
              <a:solidFill>
                <a:srgbClr val="003B59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4" name="Google Shape;92;p13"/>
          <p:cNvSpPr txBox="1"/>
          <p:nvPr userDrawn="1"/>
        </p:nvSpPr>
        <p:spPr bwMode="auto">
          <a:xfrm>
            <a:off x="-1165989" y="1909131"/>
            <a:ext cx="985024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pPr>
              <a:defRPr/>
            </a:pPr>
            <a:r>
              <a:rPr lang="en-US" sz="80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R0 G161 B228</a:t>
            </a:r>
            <a:endParaRPr sz="80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55" name="Google Shape;87;p13"/>
          <p:cNvSpPr/>
          <p:nvPr userDrawn="1"/>
        </p:nvSpPr>
        <p:spPr bwMode="auto">
          <a:xfrm>
            <a:off x="-1143687" y="2309424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fill="norm" stroke="1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70A97F">
              <a:alpha val="99000"/>
            </a:srgbClr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>
              <a:defRPr/>
            </a:pPr>
            <a:endParaRPr sz="950">
              <a:solidFill>
                <a:srgbClr val="003B59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6" name="Google Shape;92;p13"/>
          <p:cNvSpPr txBox="1"/>
          <p:nvPr userDrawn="1"/>
        </p:nvSpPr>
        <p:spPr bwMode="auto">
          <a:xfrm>
            <a:off x="-1165990" y="2375123"/>
            <a:ext cx="102677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pPr>
              <a:defRPr/>
            </a:pPr>
            <a:r>
              <a:rPr lang="en-US" sz="80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R112 G169 B127</a:t>
            </a:r>
            <a:endParaRPr sz="80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Google Shape;84;p13"/>
          <p:cNvPicPr/>
          <p:nvPr userDrawn="1"/>
        </p:nvPicPr>
        <p:blipFill>
          <a:blip r:embed="rId2"/>
          <a:stretch/>
        </p:blipFill>
        <p:spPr bwMode="auto">
          <a:xfrm>
            <a:off x="193729" y="4736"/>
            <a:ext cx="10698130" cy="60071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90;p21"/>
          <p:cNvSpPr txBox="1"/>
          <p:nvPr userDrawn="1"/>
        </p:nvSpPr>
        <p:spPr bwMode="auto">
          <a:xfrm>
            <a:off x="5370163" y="216976"/>
            <a:ext cx="4339525" cy="595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000" b="0">
                <a:solidFill>
                  <a:srgbClr val="002060"/>
                </a:solidFill>
                <a:latin typeface="Verdana"/>
                <a:ea typeface="Verdana"/>
                <a:cs typeface="Times New Roman"/>
              </a:rPr>
              <a:t>Санаторно-курортное лечение – инструмент для поддержания </a:t>
            </a:r>
            <a:endParaRPr/>
          </a:p>
          <a:p>
            <a:pPr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000" b="0">
                <a:solidFill>
                  <a:srgbClr val="002060"/>
                </a:solidFill>
                <a:latin typeface="Verdana"/>
                <a:ea typeface="Verdana"/>
                <a:cs typeface="Times New Roman"/>
              </a:rPr>
              <a:t>здоровья медицинского работника </a:t>
            </a:r>
            <a:endParaRPr/>
          </a:p>
        </p:txBody>
      </p:sp>
      <p:sp>
        <p:nvSpPr>
          <p:cNvPr id="9" name="Google Shape;228;p19"/>
          <p:cNvSpPr txBox="1"/>
          <p:nvPr userDrawn="1"/>
        </p:nvSpPr>
        <p:spPr bwMode="auto">
          <a:xfrm>
            <a:off x="10003107" y="443398"/>
            <a:ext cx="252242" cy="19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algn="r">
              <a:defRPr/>
            </a:pPr>
            <a:endParaRPr sz="1000">
              <a:solidFill>
                <a:srgbClr val="CA2324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519042" y="264646"/>
            <a:ext cx="2040598" cy="318475"/>
          </a:xfrm>
          <a:prstGeom prst="rect">
            <a:avLst/>
          </a:prstGeom>
        </p:spPr>
      </p:pic>
      <p:sp>
        <p:nvSpPr>
          <p:cNvPr id="23" name="Google Shape;87;p13"/>
          <p:cNvSpPr/>
          <p:nvPr userDrawn="1"/>
        </p:nvSpPr>
        <p:spPr bwMode="auto">
          <a:xfrm>
            <a:off x="-1141865" y="1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fill="norm" stroke="1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CA2324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>
              <a:defRPr/>
            </a:pPr>
            <a:endParaRPr sz="950">
              <a:solidFill>
                <a:srgbClr val="CA2324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4" name="Google Shape;92;p13"/>
          <p:cNvSpPr txBox="1"/>
          <p:nvPr userDrawn="1"/>
        </p:nvSpPr>
        <p:spPr bwMode="auto">
          <a:xfrm>
            <a:off x="-1164167" y="65700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pPr>
              <a:defRPr/>
            </a:pPr>
            <a:r>
              <a:rPr lang="en-US" sz="80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R202 G35 B36</a:t>
            </a:r>
            <a:endParaRPr sz="80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25" name="Google Shape;87;p13"/>
          <p:cNvSpPr/>
          <p:nvPr userDrawn="1"/>
        </p:nvSpPr>
        <p:spPr bwMode="auto">
          <a:xfrm>
            <a:off x="-1142776" y="465993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fill="norm" stroke="1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3B59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>
              <a:defRPr/>
            </a:pPr>
            <a:endParaRPr sz="950">
              <a:solidFill>
                <a:srgbClr val="003B59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6" name="Google Shape;92;p13"/>
          <p:cNvSpPr txBox="1"/>
          <p:nvPr userDrawn="1"/>
        </p:nvSpPr>
        <p:spPr bwMode="auto">
          <a:xfrm>
            <a:off x="-1165078" y="531692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pPr>
              <a:defRPr/>
            </a:pPr>
            <a:r>
              <a:rPr lang="en-US" sz="80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R0 G59 B89</a:t>
            </a:r>
            <a:endParaRPr sz="80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27" name="Google Shape;87;p13"/>
          <p:cNvSpPr/>
          <p:nvPr userDrawn="1"/>
        </p:nvSpPr>
        <p:spPr bwMode="auto">
          <a:xfrm>
            <a:off x="-1143687" y="911448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fill="norm" stroke="1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9C95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>
              <a:defRPr/>
            </a:pPr>
            <a:endParaRPr sz="950">
              <a:solidFill>
                <a:srgbClr val="003B59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8" name="Google Shape;92;p13"/>
          <p:cNvSpPr txBox="1"/>
          <p:nvPr userDrawn="1"/>
        </p:nvSpPr>
        <p:spPr bwMode="auto">
          <a:xfrm>
            <a:off x="-1165989" y="977147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pPr>
              <a:defRPr/>
            </a:pPr>
            <a:r>
              <a:rPr lang="en-US" sz="80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R0 G156 B149</a:t>
            </a:r>
            <a:endParaRPr sz="80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29" name="Google Shape;87;p13"/>
          <p:cNvSpPr/>
          <p:nvPr userDrawn="1"/>
        </p:nvSpPr>
        <p:spPr bwMode="auto">
          <a:xfrm>
            <a:off x="-1143687" y="1377440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fill="norm" stroke="1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97C22D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>
              <a:defRPr/>
            </a:pPr>
            <a:endParaRPr sz="950">
              <a:solidFill>
                <a:srgbClr val="003B59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0" name="Google Shape;92;p13"/>
          <p:cNvSpPr txBox="1"/>
          <p:nvPr userDrawn="1"/>
        </p:nvSpPr>
        <p:spPr bwMode="auto">
          <a:xfrm>
            <a:off x="-1165989" y="1443139"/>
            <a:ext cx="985024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pPr>
              <a:defRPr/>
            </a:pPr>
            <a:r>
              <a:rPr lang="en-US" sz="80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R151 G194 B45</a:t>
            </a:r>
            <a:endParaRPr sz="80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31" name="Google Shape;87;p13"/>
          <p:cNvSpPr/>
          <p:nvPr userDrawn="1"/>
        </p:nvSpPr>
        <p:spPr bwMode="auto">
          <a:xfrm>
            <a:off x="-1143687" y="1843432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fill="norm" stroke="1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A1E4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>
              <a:defRPr/>
            </a:pPr>
            <a:endParaRPr sz="950">
              <a:solidFill>
                <a:srgbClr val="003B59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2" name="Google Shape;92;p13"/>
          <p:cNvSpPr txBox="1"/>
          <p:nvPr userDrawn="1"/>
        </p:nvSpPr>
        <p:spPr bwMode="auto">
          <a:xfrm>
            <a:off x="-1165989" y="1909131"/>
            <a:ext cx="985024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pPr>
              <a:defRPr/>
            </a:pPr>
            <a:r>
              <a:rPr lang="en-US" sz="80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R0 G161 B228</a:t>
            </a:r>
            <a:endParaRPr sz="80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33" name="Google Shape;87;p13"/>
          <p:cNvSpPr/>
          <p:nvPr userDrawn="1"/>
        </p:nvSpPr>
        <p:spPr bwMode="auto">
          <a:xfrm>
            <a:off x="-1143687" y="2309424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fill="norm" stroke="1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70A97F">
              <a:alpha val="99000"/>
            </a:srgbClr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>
              <a:defRPr/>
            </a:pPr>
            <a:endParaRPr sz="950">
              <a:solidFill>
                <a:srgbClr val="003B59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4" name="Google Shape;92;p13"/>
          <p:cNvSpPr txBox="1"/>
          <p:nvPr userDrawn="1"/>
        </p:nvSpPr>
        <p:spPr bwMode="auto">
          <a:xfrm>
            <a:off x="-1165990" y="2375123"/>
            <a:ext cx="102677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pPr>
              <a:defRPr/>
            </a:pPr>
            <a:r>
              <a:rPr lang="en-US" sz="80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R112 G169 B127</a:t>
            </a:r>
            <a:endParaRPr sz="80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2" name="Google Shape;228;p19"/>
          <p:cNvSpPr txBox="1"/>
          <p:nvPr userDrawn="1"/>
        </p:nvSpPr>
        <p:spPr bwMode="auto">
          <a:xfrm>
            <a:off x="10168279" y="450146"/>
            <a:ext cx="287635" cy="2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algn="r">
              <a:defRPr/>
            </a:pPr>
            <a:fld id="{FCD5956F-9059-6A4D-8B2C-D132F7CC0CC4}" type="slidenum">
              <a:rPr lang="en-US" sz="1150">
                <a:solidFill>
                  <a:srgbClr val="CA2324"/>
                </a:solidFill>
                <a:latin typeface="Verdana"/>
                <a:ea typeface="Verdana"/>
                <a:cs typeface="Verdana"/>
              </a:rPr>
              <a:t>6</a:t>
            </a:fld>
            <a:endParaRPr sz="1150">
              <a:solidFill>
                <a:srgbClr val="CA2324"/>
              </a:solidFill>
              <a:latin typeface="Verdana"/>
              <a:ea typeface="Verdana"/>
              <a:cs typeface="Verdan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dt="0" ftr="0" hdr="0" sldNum="1"/>
  <p:txStyles>
    <p:titleStyle>
      <a:lvl1pPr algn="l" defTabSz="801689">
        <a:lnSpc>
          <a:spcPct val="85000"/>
        </a:lnSpc>
        <a:spcBef>
          <a:spcPts val="0"/>
        </a:spcBef>
        <a:buNone/>
        <a:defRPr sz="4200" spc="-44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80168" indent="-80168" algn="l" defTabSz="801689">
        <a:lnSpc>
          <a:spcPct val="90000"/>
        </a:lnSpc>
        <a:spcBef>
          <a:spcPts val="1052"/>
        </a:spcBef>
        <a:spcAft>
          <a:spcPts val="175"/>
        </a:spcAft>
        <a:buClr>
          <a:schemeClr val="accent1"/>
        </a:buClr>
        <a:buSzPct val="100000"/>
        <a:buFont typeface="Calibri"/>
        <a:buChar char=" "/>
        <a:defRPr sz="175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36709" indent="-160338" algn="l" defTabSz="801689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Calibri"/>
        <a:buChar char="◦"/>
        <a:defRPr sz="16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97047" indent="-160338" algn="l" defTabSz="801689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Calibri"/>
        <a:buChar char="◦"/>
        <a:defRPr sz="125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657385" indent="-160338" algn="l" defTabSz="801689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Calibri"/>
        <a:buChar char="◦"/>
        <a:defRPr sz="125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17723" indent="-160338" algn="l" defTabSz="801689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Calibri"/>
        <a:buChar char="◦"/>
        <a:defRPr sz="125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964412" indent="-200422" algn="l" defTabSz="801689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Calibri"/>
        <a:buChar char="◦"/>
        <a:defRPr sz="125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139760" indent="-200422" algn="l" defTabSz="801689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Calibri"/>
        <a:buChar char="◦"/>
        <a:defRPr sz="125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315107" indent="-200422" algn="l" defTabSz="801689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Calibri"/>
        <a:buChar char="◦"/>
        <a:defRPr sz="125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490455" indent="-200422" algn="l" defTabSz="801689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Calibri"/>
        <a:buChar char="◦"/>
        <a:defRPr sz="125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689"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400845" algn="l" defTabSz="801689">
        <a:defRPr sz="1600">
          <a:solidFill>
            <a:schemeClr val="tx1"/>
          </a:solidFill>
          <a:latin typeface="+mn-lt"/>
          <a:ea typeface="+mn-ea"/>
          <a:cs typeface="+mn-cs"/>
        </a:defRPr>
      </a:lvl2pPr>
      <a:lvl3pPr marL="801689" algn="l" defTabSz="801689"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02534" algn="l" defTabSz="801689">
        <a:defRPr sz="1600">
          <a:solidFill>
            <a:schemeClr val="tx1"/>
          </a:solidFill>
          <a:latin typeface="+mn-lt"/>
          <a:ea typeface="+mn-ea"/>
          <a:cs typeface="+mn-cs"/>
        </a:defRPr>
      </a:lvl4pPr>
      <a:lvl5pPr marL="1603378" algn="l" defTabSz="801689"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004223" algn="l" defTabSz="801689"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405067" algn="l" defTabSz="801689"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2805911" algn="l" defTabSz="801689"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206756" algn="l" defTabSz="801689">
        <a:defRPr sz="16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Relationship Id="rId3" Type="http://schemas.openxmlformats.org/officeDocument/2006/relationships/image" Target="../media/media2.sv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media3.svg"/><Relationship Id="rId7" Type="http://schemas.openxmlformats.org/officeDocument/2006/relationships/hyperlink" Target="https://anastasiya-46.ispring.ru/app/preview/e7fd9932-9286-11ed-b2e0-3e0231761e06" TargetMode="External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Relationship Id="rId4" Type="http://schemas.openxmlformats.org/officeDocument/2006/relationships/image" Target="../media/image107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8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9.jp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0.jp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1.jpg"/><Relationship Id="rId3" Type="http://schemas.openxmlformats.org/officeDocument/2006/relationships/image" Target="../media/image112.jpg"/><Relationship Id="rId4" Type="http://schemas.openxmlformats.org/officeDocument/2006/relationships/image" Target="../media/image113.jpg"/><Relationship Id="rId5" Type="http://schemas.openxmlformats.org/officeDocument/2006/relationships/image" Target="../media/image114.jpg"/><Relationship Id="rId6" Type="http://schemas.openxmlformats.org/officeDocument/2006/relationships/image" Target="../media/image115.jpg"/><Relationship Id="rId7" Type="http://schemas.openxmlformats.org/officeDocument/2006/relationships/image" Target="../media/image116.jpg"/><Relationship Id="rId8" Type="http://schemas.openxmlformats.org/officeDocument/2006/relationships/image" Target="../media/image117.jpg"/><Relationship Id="rId9" Type="http://schemas.openxmlformats.org/officeDocument/2006/relationships/image" Target="../media/image118.jp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9.jpg"/><Relationship Id="rId3" Type="http://schemas.openxmlformats.org/officeDocument/2006/relationships/image" Target="../media/image120.jpg"/><Relationship Id="rId4" Type="http://schemas.openxmlformats.org/officeDocument/2006/relationships/image" Target="../media/image121.png"/><Relationship Id="rId5" Type="http://schemas.openxmlformats.org/officeDocument/2006/relationships/image" Target="../media/image122.png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Relationship Id="rId3" Type="http://schemas.openxmlformats.org/officeDocument/2006/relationships/image" Target="../media/media2.sv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20.png"/><Relationship Id="rId15" Type="http://schemas.openxmlformats.org/officeDocument/2006/relationships/image" Target="../media/image21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.xml" 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2" Type="http://schemas.openxmlformats.org/officeDocument/2006/relationships/image" Target="../media/image32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86;p13"/>
          <p:cNvSpPr txBox="1"/>
          <p:nvPr/>
        </p:nvSpPr>
        <p:spPr bwMode="auto">
          <a:xfrm>
            <a:off x="601785" y="2428294"/>
            <a:ext cx="9975811" cy="1891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  <a:defRPr/>
            </a:pPr>
            <a:endParaRPr lang="ru-RU" sz="2400" b="1">
              <a:solidFill>
                <a:srgbClr val="002060"/>
              </a:solidFill>
              <a:latin typeface="Arial"/>
              <a:ea typeface="Verdana"/>
              <a:cs typeface="Times New Roman"/>
            </a:endParaRPr>
          </a:p>
          <a:p>
            <a:pPr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400" b="1">
                <a:solidFill>
                  <a:srgbClr val="002060"/>
                </a:solidFill>
                <a:latin typeface="Arial"/>
                <a:ea typeface="Verdana"/>
                <a:cs typeface="Times New Roman"/>
              </a:rPr>
              <a:t>Санаторно-курортное лечение – инструмент для </a:t>
            </a:r>
            <a:endParaRPr/>
          </a:p>
          <a:p>
            <a:pPr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400" b="1">
                <a:solidFill>
                  <a:srgbClr val="002060"/>
                </a:solidFill>
                <a:latin typeface="Arial"/>
                <a:ea typeface="Verdana"/>
                <a:cs typeface="Times New Roman"/>
              </a:rPr>
              <a:t>поддержания здоровья медицинского работника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601037" y="481536"/>
            <a:ext cx="1939861" cy="1163916"/>
          </a:xfrm>
          <a:prstGeom prst="rect">
            <a:avLst/>
          </a:prstGeom>
        </p:spPr>
      </p:pic>
      <p:sp>
        <p:nvSpPr>
          <p:cNvPr id="5" name="Google Shape;86;p13"/>
          <p:cNvSpPr txBox="1"/>
          <p:nvPr/>
        </p:nvSpPr>
        <p:spPr bwMode="auto">
          <a:xfrm>
            <a:off x="726084" y="4405489"/>
            <a:ext cx="9615018" cy="129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>
              <a:defRPr/>
            </a:pPr>
            <a:r>
              <a:rPr lang="ru-RU" sz="2000" b="1">
                <a:solidFill>
                  <a:srgbClr val="002060"/>
                </a:solidFill>
                <a:ea typeface="Verdana"/>
                <a:cs typeface="Times New Roman"/>
              </a:rPr>
              <a:t>Амиева Раиса Сергеевна - </a:t>
            </a:r>
            <a:r>
              <a:rPr lang="ru-RU" sz="2000">
                <a:solidFill>
                  <a:srgbClr val="002060"/>
                </a:solidFill>
                <a:ea typeface="Verdana"/>
                <a:cs typeface="Times New Roman"/>
              </a:rPr>
              <a:t>начальник отдела оздоровления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8278" y="1491427"/>
            <a:ext cx="3596952" cy="438925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31219" y="1500433"/>
            <a:ext cx="3625925" cy="432152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306810" y="1508053"/>
            <a:ext cx="3221371" cy="433907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 bwMode="auto">
          <a:xfrm>
            <a:off x="612395" y="989900"/>
            <a:ext cx="968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002060"/>
                </a:solidFill>
              </a:rPr>
              <a:t>      САНАТИОРИИ / ОТЕЛИ С ПРОФСОЮЗНОЙ СКИДКОЙ В % ПО РЕГИОНАМ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8200" y="1081197"/>
            <a:ext cx="3420009" cy="45038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514988" y="1098959"/>
            <a:ext cx="3573709" cy="44881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038364" y="1082181"/>
            <a:ext cx="3586338" cy="4546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-65904" y="867857"/>
            <a:ext cx="106185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i="0">
                <a:solidFill>
                  <a:srgbClr val="C00000"/>
                </a:solidFill>
                <a:latin typeface="Lato"/>
                <a:ea typeface="Lato"/>
                <a:cs typeface="Lato"/>
              </a:rPr>
              <a:t>Для бронирования путевок внимательно изучите рекомендации</a:t>
            </a:r>
            <a:endParaRPr lang="ru-RU" sz="2400" b="1">
              <a:solidFill>
                <a:srgbClr val="C00000"/>
              </a:solidFill>
              <a:latin typeface="Lato"/>
              <a:ea typeface="Lato"/>
              <a:cs typeface="Lato"/>
            </a:endParaRPr>
          </a:p>
        </p:txBody>
      </p:sp>
      <p:grpSp>
        <p:nvGrpSpPr>
          <p:cNvPr id="39" name="Группа 38"/>
          <p:cNvGrpSpPr/>
          <p:nvPr/>
        </p:nvGrpSpPr>
        <p:grpSpPr bwMode="auto">
          <a:xfrm>
            <a:off x="546306" y="1532238"/>
            <a:ext cx="9425146" cy="3323079"/>
            <a:chOff x="1374904" y="2767935"/>
            <a:chExt cx="8856870" cy="2738254"/>
          </a:xfrm>
        </p:grpSpPr>
        <p:grpSp>
          <p:nvGrpSpPr>
            <p:cNvPr id="9" name="Группа 8"/>
            <p:cNvGrpSpPr/>
            <p:nvPr/>
          </p:nvGrpSpPr>
          <p:grpSpPr bwMode="auto">
            <a:xfrm>
              <a:off x="1374904" y="2767935"/>
              <a:ext cx="2606428" cy="2738254"/>
              <a:chOff x="801274" y="3029192"/>
              <a:chExt cx="2606428" cy="2738254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2"/>
              <a:stretch/>
            </p:blipFill>
            <p:spPr bwMode="auto">
              <a:xfrm rot="457273">
                <a:off x="801274" y="3029192"/>
                <a:ext cx="1497099" cy="2119387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3"/>
              <a:stretch/>
            </p:blipFill>
            <p:spPr bwMode="auto">
              <a:xfrm>
                <a:off x="1107984" y="3212848"/>
                <a:ext cx="1625511" cy="2299217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4"/>
              <a:stretch/>
            </p:blipFill>
            <p:spPr bwMode="auto">
              <a:xfrm rot="21085322">
                <a:off x="1335737" y="4299583"/>
                <a:ext cx="2071965" cy="1467863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8" name="Группа 37"/>
            <p:cNvGrpSpPr/>
            <p:nvPr/>
          </p:nvGrpSpPr>
          <p:grpSpPr bwMode="auto">
            <a:xfrm>
              <a:off x="4816219" y="2993713"/>
              <a:ext cx="5415555" cy="2286699"/>
              <a:chOff x="4799180" y="2524131"/>
              <a:chExt cx="5415555" cy="2286699"/>
            </a:xfrm>
          </p:grpSpPr>
          <p:sp>
            <p:nvSpPr>
              <p:cNvPr id="11" name="TextBox 10"/>
              <p:cNvSpPr txBox="1"/>
              <p:nvPr/>
            </p:nvSpPr>
            <p:spPr bwMode="auto">
              <a:xfrm>
                <a:off x="5016003" y="2524131"/>
                <a:ext cx="418019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400" b="0" i="0">
                    <a:solidFill>
                      <a:srgbClr val="003B59"/>
                    </a:solidFill>
                    <a:latin typeface="Lato"/>
                    <a:ea typeface="Lato"/>
                    <a:cs typeface="Lato"/>
                  </a:rPr>
                  <a:t>Рекомендации по бронированию путевок</a:t>
                </a:r>
                <a:endParaRPr/>
              </a:p>
            </p:txBody>
          </p:sp>
          <p:sp>
            <p:nvSpPr>
              <p:cNvPr id="12" name="TextBox 11"/>
              <p:cNvSpPr txBox="1"/>
              <p:nvPr/>
            </p:nvSpPr>
            <p:spPr bwMode="auto">
              <a:xfrm>
                <a:off x="5016003" y="2919915"/>
                <a:ext cx="4634592" cy="2342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400" b="0" i="0">
                    <a:solidFill>
                      <a:srgbClr val="003B59"/>
                    </a:solidFill>
                    <a:latin typeface="Lato"/>
                    <a:ea typeface="Lato"/>
                    <a:cs typeface="Lato"/>
                  </a:rPr>
                  <a:t>Рекомендации по использованию </a:t>
                </a:r>
                <a:r>
                  <a:rPr lang="ru-RU" sz="1400" b="0" i="0">
                    <a:solidFill>
                      <a:srgbClr val="003B59"/>
                    </a:solidFill>
                    <a:latin typeface="Lato"/>
                    <a:ea typeface="Lato"/>
                    <a:cs typeface="Lato"/>
                  </a:rPr>
                  <a:t>видеокаталога</a:t>
                </a:r>
                <a:endParaRPr lang="ru-RU" sz="1400" b="0" i="0">
                  <a:solidFill>
                    <a:srgbClr val="003B59"/>
                  </a:solidFill>
                  <a:latin typeface="Lato"/>
                  <a:ea typeface="Lato"/>
                  <a:cs typeface="Lato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 bwMode="auto">
              <a:xfrm>
                <a:off x="5016003" y="3315699"/>
                <a:ext cx="463459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400" b="0" i="0">
                    <a:solidFill>
                      <a:srgbClr val="003B59"/>
                    </a:solidFill>
                    <a:latin typeface="Lato"/>
                    <a:ea typeface="Lato"/>
                    <a:cs typeface="Lato"/>
                  </a:rPr>
                  <a:t>Рекомендации по оформлению заявления (заявки)</a:t>
                </a:r>
                <a:endParaRPr/>
              </a:p>
            </p:txBody>
          </p:sp>
          <p:sp>
            <p:nvSpPr>
              <p:cNvPr id="16" name="TextBox 15"/>
              <p:cNvSpPr txBox="1"/>
              <p:nvPr/>
            </p:nvSpPr>
            <p:spPr bwMode="auto">
              <a:xfrm>
                <a:off x="5016003" y="3711483"/>
                <a:ext cx="463459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400" b="0" i="0">
                    <a:solidFill>
                      <a:srgbClr val="003B59"/>
                    </a:solidFill>
                    <a:latin typeface="Lato"/>
                    <a:ea typeface="Lato"/>
                    <a:cs typeface="Lato"/>
                  </a:rPr>
                  <a:t>Заявление члена профсоюза (образец)</a:t>
                </a:r>
                <a:endParaRPr/>
              </a:p>
            </p:txBody>
          </p:sp>
          <p:sp>
            <p:nvSpPr>
              <p:cNvPr id="17" name="TextBox 16"/>
              <p:cNvSpPr txBox="1"/>
              <p:nvPr/>
            </p:nvSpPr>
            <p:spPr bwMode="auto">
              <a:xfrm>
                <a:off x="5016003" y="4107267"/>
                <a:ext cx="51987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400" b="0" i="0">
                    <a:solidFill>
                      <a:srgbClr val="003B59"/>
                    </a:solidFill>
                    <a:latin typeface="Lato"/>
                    <a:ea typeface="Lato"/>
                    <a:cs typeface="Lato"/>
                  </a:rPr>
                  <a:t>Профсоюзные здравницы России по программе лояльности</a:t>
                </a:r>
                <a:endParaRPr/>
              </a:p>
            </p:txBody>
          </p:sp>
          <p:sp>
            <p:nvSpPr>
              <p:cNvPr id="18" name="TextBox 17"/>
              <p:cNvSpPr txBox="1"/>
              <p:nvPr/>
            </p:nvSpPr>
            <p:spPr bwMode="auto">
              <a:xfrm>
                <a:off x="5016003" y="4503053"/>
                <a:ext cx="174363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400" b="0" i="0">
                    <a:solidFill>
                      <a:srgbClr val="003B59"/>
                    </a:solidFill>
                    <a:latin typeface="Lato"/>
                    <a:ea typeface="Lato"/>
                    <a:cs typeface="Lato"/>
                  </a:rPr>
                  <a:t>Памятка для ППО</a:t>
                </a:r>
                <a:endParaRPr/>
              </a:p>
            </p:txBody>
          </p:sp>
          <p:grpSp>
            <p:nvGrpSpPr>
              <p:cNvPr id="22" name="Группа 21"/>
              <p:cNvGrpSpPr/>
              <p:nvPr/>
            </p:nvGrpSpPr>
            <p:grpSpPr bwMode="auto">
              <a:xfrm>
                <a:off x="4799180" y="2573687"/>
                <a:ext cx="233863" cy="216823"/>
                <a:chOff x="4799180" y="2573687"/>
                <a:chExt cx="233863" cy="216823"/>
              </a:xfrm>
            </p:grpSpPr>
            <p:sp>
              <p:nvSpPr>
                <p:cNvPr id="19" name="Овал 18"/>
                <p:cNvSpPr/>
                <p:nvPr/>
              </p:nvSpPr>
              <p:spPr bwMode="auto">
                <a:xfrm>
                  <a:off x="4799180" y="2595532"/>
                  <a:ext cx="180000" cy="180000"/>
                </a:xfrm>
                <a:prstGeom prst="ellipse">
                  <a:avLst/>
                </a:prstGeom>
                <a:gradFill>
                  <a:gsLst>
                    <a:gs pos="0">
                      <a:srgbClr val="009C95">
                        <a:tint val="66000"/>
                        <a:satMod val="160000"/>
                      </a:srgbClr>
                    </a:gs>
                    <a:gs pos="50000">
                      <a:srgbClr val="009C95">
                        <a:tint val="44500"/>
                        <a:satMod val="160000"/>
                      </a:srgbClr>
                    </a:gs>
                    <a:gs pos="100000">
                      <a:srgbClr val="009C95">
                        <a:tint val="23500"/>
                        <a:satMod val="160000"/>
                      </a:srgbClr>
                    </a:gs>
                  </a:gsLst>
                  <a:path path="circle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pic>
              <p:nvPicPr>
                <p:cNvPr id="21" name="Рисунок 20" descr="Флажок со сплошной заливкой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/>
              </p:blipFill>
              <p:spPr bwMode="auto">
                <a:xfrm>
                  <a:off x="4816220" y="2573687"/>
                  <a:ext cx="216823" cy="216823"/>
                </a:xfrm>
                <a:prstGeom prst="rect">
                  <a:avLst/>
                </a:prstGeom>
              </p:spPr>
            </p:pic>
          </p:grpSp>
          <p:grpSp>
            <p:nvGrpSpPr>
              <p:cNvPr id="23" name="Группа 22"/>
              <p:cNvGrpSpPr/>
              <p:nvPr/>
            </p:nvGrpSpPr>
            <p:grpSpPr bwMode="auto">
              <a:xfrm>
                <a:off x="4799180" y="2965391"/>
                <a:ext cx="233863" cy="216823"/>
                <a:chOff x="4799180" y="2573687"/>
                <a:chExt cx="233863" cy="216823"/>
              </a:xfrm>
            </p:grpSpPr>
            <p:sp>
              <p:nvSpPr>
                <p:cNvPr id="24" name="Овал 23"/>
                <p:cNvSpPr/>
                <p:nvPr/>
              </p:nvSpPr>
              <p:spPr bwMode="auto">
                <a:xfrm>
                  <a:off x="4799180" y="2595532"/>
                  <a:ext cx="180000" cy="180000"/>
                </a:xfrm>
                <a:prstGeom prst="ellipse">
                  <a:avLst/>
                </a:prstGeom>
                <a:gradFill>
                  <a:gsLst>
                    <a:gs pos="0">
                      <a:srgbClr val="009C95">
                        <a:tint val="66000"/>
                        <a:satMod val="160000"/>
                      </a:srgbClr>
                    </a:gs>
                    <a:gs pos="50000">
                      <a:srgbClr val="009C95">
                        <a:tint val="44500"/>
                        <a:satMod val="160000"/>
                      </a:srgbClr>
                    </a:gs>
                    <a:gs pos="100000">
                      <a:srgbClr val="009C95">
                        <a:tint val="23500"/>
                        <a:satMod val="160000"/>
                      </a:srgbClr>
                    </a:gs>
                  </a:gsLst>
                  <a:path path="circle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pic>
              <p:nvPicPr>
                <p:cNvPr id="25" name="Рисунок 24" descr="Флажок со сплошной заливкой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/>
              </p:blipFill>
              <p:spPr bwMode="auto">
                <a:xfrm>
                  <a:off x="4816220" y="2573687"/>
                  <a:ext cx="216823" cy="216823"/>
                </a:xfrm>
                <a:prstGeom prst="rect">
                  <a:avLst/>
                </a:prstGeom>
              </p:spPr>
            </p:pic>
          </p:grpSp>
          <p:grpSp>
            <p:nvGrpSpPr>
              <p:cNvPr id="26" name="Группа 25"/>
              <p:cNvGrpSpPr/>
              <p:nvPr/>
            </p:nvGrpSpPr>
            <p:grpSpPr bwMode="auto">
              <a:xfrm>
                <a:off x="4800184" y="3361175"/>
                <a:ext cx="233863" cy="216823"/>
                <a:chOff x="4799180" y="2573687"/>
                <a:chExt cx="233863" cy="216823"/>
              </a:xfrm>
            </p:grpSpPr>
            <p:sp>
              <p:nvSpPr>
                <p:cNvPr id="27" name="Овал 26"/>
                <p:cNvSpPr/>
                <p:nvPr/>
              </p:nvSpPr>
              <p:spPr bwMode="auto">
                <a:xfrm>
                  <a:off x="4799180" y="2595532"/>
                  <a:ext cx="180000" cy="180000"/>
                </a:xfrm>
                <a:prstGeom prst="ellipse">
                  <a:avLst/>
                </a:prstGeom>
                <a:gradFill>
                  <a:gsLst>
                    <a:gs pos="0">
                      <a:srgbClr val="009C95">
                        <a:tint val="66000"/>
                        <a:satMod val="160000"/>
                      </a:srgbClr>
                    </a:gs>
                    <a:gs pos="50000">
                      <a:srgbClr val="009C95">
                        <a:tint val="44500"/>
                        <a:satMod val="160000"/>
                      </a:srgbClr>
                    </a:gs>
                    <a:gs pos="100000">
                      <a:srgbClr val="009C95">
                        <a:tint val="23500"/>
                        <a:satMod val="160000"/>
                      </a:srgbClr>
                    </a:gs>
                  </a:gsLst>
                  <a:path path="circle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pic>
              <p:nvPicPr>
                <p:cNvPr id="28" name="Рисунок 27" descr="Флажок со сплошной заливкой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/>
              </p:blipFill>
              <p:spPr bwMode="auto">
                <a:xfrm>
                  <a:off x="4816220" y="2573687"/>
                  <a:ext cx="216823" cy="216823"/>
                </a:xfrm>
                <a:prstGeom prst="rect">
                  <a:avLst/>
                </a:prstGeom>
              </p:spPr>
            </p:pic>
          </p:grpSp>
          <p:grpSp>
            <p:nvGrpSpPr>
              <p:cNvPr id="29" name="Группа 28"/>
              <p:cNvGrpSpPr/>
              <p:nvPr/>
            </p:nvGrpSpPr>
            <p:grpSpPr bwMode="auto">
              <a:xfrm>
                <a:off x="4799180" y="3778387"/>
                <a:ext cx="233863" cy="216823"/>
                <a:chOff x="4799180" y="2573687"/>
                <a:chExt cx="233863" cy="216823"/>
              </a:xfrm>
            </p:grpSpPr>
            <p:sp>
              <p:nvSpPr>
                <p:cNvPr id="30" name="Овал 29"/>
                <p:cNvSpPr/>
                <p:nvPr/>
              </p:nvSpPr>
              <p:spPr bwMode="auto">
                <a:xfrm>
                  <a:off x="4799180" y="2595532"/>
                  <a:ext cx="180000" cy="180000"/>
                </a:xfrm>
                <a:prstGeom prst="ellipse">
                  <a:avLst/>
                </a:prstGeom>
                <a:gradFill>
                  <a:gsLst>
                    <a:gs pos="0">
                      <a:srgbClr val="009C95">
                        <a:tint val="66000"/>
                        <a:satMod val="160000"/>
                      </a:srgbClr>
                    </a:gs>
                    <a:gs pos="50000">
                      <a:srgbClr val="009C95">
                        <a:tint val="44500"/>
                        <a:satMod val="160000"/>
                      </a:srgbClr>
                    </a:gs>
                    <a:gs pos="100000">
                      <a:srgbClr val="009C95">
                        <a:tint val="23500"/>
                        <a:satMod val="160000"/>
                      </a:srgbClr>
                    </a:gs>
                  </a:gsLst>
                  <a:path path="circle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pic>
              <p:nvPicPr>
                <p:cNvPr id="31" name="Рисунок 30" descr="Флажок со сплошной заливкой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/>
              </p:blipFill>
              <p:spPr bwMode="auto">
                <a:xfrm>
                  <a:off x="4816220" y="2573687"/>
                  <a:ext cx="216823" cy="216823"/>
                </a:xfrm>
                <a:prstGeom prst="rect">
                  <a:avLst/>
                </a:prstGeom>
              </p:spPr>
            </p:pic>
          </p:grpSp>
          <p:grpSp>
            <p:nvGrpSpPr>
              <p:cNvPr id="32" name="Группа 31"/>
              <p:cNvGrpSpPr/>
              <p:nvPr/>
            </p:nvGrpSpPr>
            <p:grpSpPr bwMode="auto">
              <a:xfrm>
                <a:off x="4799180" y="4146663"/>
                <a:ext cx="233863" cy="216823"/>
                <a:chOff x="4799180" y="2573687"/>
                <a:chExt cx="233863" cy="216823"/>
              </a:xfrm>
            </p:grpSpPr>
            <p:sp>
              <p:nvSpPr>
                <p:cNvPr id="33" name="Овал 32"/>
                <p:cNvSpPr/>
                <p:nvPr/>
              </p:nvSpPr>
              <p:spPr bwMode="auto">
                <a:xfrm>
                  <a:off x="4799180" y="2595532"/>
                  <a:ext cx="180000" cy="180000"/>
                </a:xfrm>
                <a:prstGeom prst="ellipse">
                  <a:avLst/>
                </a:prstGeom>
                <a:gradFill>
                  <a:gsLst>
                    <a:gs pos="0">
                      <a:srgbClr val="009C95">
                        <a:tint val="66000"/>
                        <a:satMod val="160000"/>
                      </a:srgbClr>
                    </a:gs>
                    <a:gs pos="50000">
                      <a:srgbClr val="009C95">
                        <a:tint val="44500"/>
                        <a:satMod val="160000"/>
                      </a:srgbClr>
                    </a:gs>
                    <a:gs pos="100000">
                      <a:srgbClr val="009C95">
                        <a:tint val="23500"/>
                        <a:satMod val="160000"/>
                      </a:srgbClr>
                    </a:gs>
                  </a:gsLst>
                  <a:path path="circle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pic>
              <p:nvPicPr>
                <p:cNvPr id="34" name="Рисунок 33" descr="Флажок со сплошной заливкой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/>
              </p:blipFill>
              <p:spPr bwMode="auto">
                <a:xfrm>
                  <a:off x="4816220" y="2573687"/>
                  <a:ext cx="216823" cy="216823"/>
                </a:xfrm>
                <a:prstGeom prst="rect">
                  <a:avLst/>
                </a:prstGeom>
              </p:spPr>
            </p:pic>
          </p:grpSp>
          <p:grpSp>
            <p:nvGrpSpPr>
              <p:cNvPr id="35" name="Группа 34"/>
              <p:cNvGrpSpPr/>
              <p:nvPr/>
            </p:nvGrpSpPr>
            <p:grpSpPr bwMode="auto">
              <a:xfrm>
                <a:off x="4799180" y="4543844"/>
                <a:ext cx="233863" cy="216823"/>
                <a:chOff x="4799180" y="2573687"/>
                <a:chExt cx="233863" cy="216823"/>
              </a:xfrm>
            </p:grpSpPr>
            <p:sp>
              <p:nvSpPr>
                <p:cNvPr id="36" name="Овал 35"/>
                <p:cNvSpPr/>
                <p:nvPr/>
              </p:nvSpPr>
              <p:spPr bwMode="auto">
                <a:xfrm>
                  <a:off x="4799180" y="2595532"/>
                  <a:ext cx="180000" cy="180000"/>
                </a:xfrm>
                <a:prstGeom prst="ellipse">
                  <a:avLst/>
                </a:prstGeom>
                <a:gradFill>
                  <a:gsLst>
                    <a:gs pos="0">
                      <a:srgbClr val="009C95">
                        <a:tint val="66000"/>
                        <a:satMod val="160000"/>
                      </a:srgbClr>
                    </a:gs>
                    <a:gs pos="50000">
                      <a:srgbClr val="009C95">
                        <a:tint val="44500"/>
                        <a:satMod val="160000"/>
                      </a:srgbClr>
                    </a:gs>
                    <a:gs pos="100000">
                      <a:srgbClr val="009C95">
                        <a:tint val="23500"/>
                        <a:satMod val="160000"/>
                      </a:srgbClr>
                    </a:gs>
                  </a:gsLst>
                  <a:path path="circle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pic>
              <p:nvPicPr>
                <p:cNvPr id="37" name="Рисунок 36" descr="Флажок со сплошной заливкой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/>
              </p:blipFill>
              <p:spPr bwMode="auto">
                <a:xfrm>
                  <a:off x="4816220" y="2573687"/>
                  <a:ext cx="216823" cy="21682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" name="TextBox 4"/>
          <p:cNvSpPr txBox="1"/>
          <p:nvPr/>
        </p:nvSpPr>
        <p:spPr bwMode="auto">
          <a:xfrm>
            <a:off x="546306" y="5119545"/>
            <a:ext cx="97262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0" i="0" u="none" strike="noStrike" cap="none">
                <a:ln>
                  <a:noFill/>
                </a:ln>
                <a:solidFill>
                  <a:srgbClr val="002060"/>
                </a:solidFill>
                <a:latin typeface="Arial"/>
                <a:ea typeface="Times New Roman"/>
                <a:cs typeface="Arial"/>
              </a:rPr>
              <a:t>Ссылка</a:t>
            </a:r>
            <a:r>
              <a:rPr lang="ru-RU" sz="1600" b="0" i="0" u="none" strike="noStrike" cap="none">
                <a:ln>
                  <a:noFill/>
                </a:ln>
                <a:solidFill>
                  <a:srgbClr val="002060"/>
                </a:solidFill>
                <a:latin typeface="Calibri"/>
                <a:ea typeface="Times New Roman"/>
                <a:cs typeface="Arial"/>
              </a:rPr>
              <a:t> </a:t>
            </a:r>
            <a:r>
              <a:rPr lang="ru-RU" sz="1600" b="0" i="0" u="none" strike="noStrike" cap="none">
                <a:ln>
                  <a:noFill/>
                </a:ln>
                <a:solidFill>
                  <a:srgbClr val="002060"/>
                </a:solidFill>
                <a:latin typeface="Arial"/>
                <a:ea typeface="Times New Roman"/>
                <a:cs typeface="Arial"/>
              </a:rPr>
              <a:t> для пользования видеокаталогом:</a:t>
            </a:r>
            <a:r>
              <a:rPr lang="ru-RU" sz="1600" b="0" i="0" u="none" strike="noStrike" cap="none">
                <a:ln>
                  <a:noFill/>
                </a:ln>
                <a:solidFill>
                  <a:srgbClr val="002060"/>
                </a:solidFill>
                <a:latin typeface="Calibri"/>
                <a:ea typeface="Times New Roman"/>
                <a:cs typeface="Arial"/>
              </a:rPr>
              <a:t>  </a:t>
            </a:r>
            <a:endParaRPr lang="ru-RU" sz="1600" b="0" i="0" u="none" strike="noStrike" cap="none">
              <a:ln>
                <a:noFill/>
              </a:ln>
              <a:solidFill>
                <a:srgbClr val="002060"/>
              </a:solidFill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0" i="0" u="none" strike="noStrike" cap="none">
                <a:ln>
                  <a:noFill/>
                </a:ln>
                <a:solidFill>
                  <a:srgbClr val="002060"/>
                </a:solidFill>
                <a:latin typeface="Calibri"/>
                <a:ea typeface="Times New Roman"/>
                <a:cs typeface="Arial"/>
              </a:rPr>
              <a:t> </a:t>
            </a:r>
            <a:r>
              <a:rPr lang="ru-RU" sz="1600" b="0" i="0" u="none" strike="noStrike" cap="none">
                <a:ln>
                  <a:noFill/>
                </a:ln>
                <a:solidFill>
                  <a:srgbClr val="002060"/>
                </a:solidFill>
                <a:latin typeface="Arial"/>
                <a:ea typeface="Times New Roman"/>
                <a:cs typeface="Arial"/>
              </a:rPr>
              <a:t>.</a:t>
            </a:r>
            <a:r>
              <a:rPr lang="ru-RU" sz="1600" b="0" i="0" u="sng" strike="noStrike" cap="none">
                <a:ln>
                  <a:noFill/>
                </a:ln>
                <a:solidFill>
                  <a:srgbClr val="002060"/>
                </a:solidFill>
                <a:latin typeface="Roboto"/>
                <a:ea typeface="Times New Roman"/>
                <a:cs typeface="Times New Roman"/>
                <a:hlinkClick r:id="rId7" tooltip="https://anastasiya-46.ispring.ru/app/preview/e7fd9932-9286-11ed-b2e0-3e0231761e06"/>
              </a:rPr>
              <a:t>https://anastasiya-46.ispring.ru/app/preview/e7fd9932-9286-11ed-b2e0-3e0231761e06</a:t>
            </a:r>
            <a:r>
              <a:rPr lang="ru-RU" sz="1600" b="0" i="0" u="sng" strike="noStrike" cap="none">
                <a:ln>
                  <a:noFill/>
                </a:ln>
                <a:solidFill>
                  <a:srgbClr val="002060"/>
                </a:solidFill>
                <a:latin typeface="Calibri"/>
                <a:ea typeface="Times New Roman"/>
                <a:cs typeface="Arial"/>
              </a:rPr>
              <a:t> </a:t>
            </a:r>
            <a:r>
              <a:rPr lang="ru-RU" sz="1600" b="0" i="0" u="sng" strike="noStrike" cap="none">
                <a:ln>
                  <a:noFill/>
                </a:ln>
                <a:solidFill>
                  <a:srgbClr val="002060"/>
                </a:solidFill>
                <a:latin typeface="Arial"/>
                <a:ea typeface="Times New Roman"/>
                <a:cs typeface="Arial"/>
              </a:rPr>
              <a:t>.</a:t>
            </a:r>
            <a:r>
              <a:rPr lang="ru-RU" sz="1600" b="0" i="0" u="sng" strike="noStrike" cap="none">
                <a:ln>
                  <a:noFill/>
                </a:ln>
                <a:solidFill>
                  <a:srgbClr val="002060"/>
                </a:solidFill>
                <a:latin typeface="Calibri"/>
                <a:ea typeface="Times New Roman"/>
                <a:cs typeface="Arial"/>
              </a:rPr>
              <a:t> </a:t>
            </a:r>
            <a:endParaRPr lang="ru-RU" sz="1600" b="0" i="0" u="none" strike="noStrike" cap="none">
              <a:ln>
                <a:noFill/>
              </a:ln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354348" y="807157"/>
            <a:ext cx="8048445" cy="52047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742535" y="890406"/>
            <a:ext cx="7513607" cy="51214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 bwMode="auto">
          <a:xfrm>
            <a:off x="469783" y="1627463"/>
            <a:ext cx="4513277" cy="3439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  <a:defRPr/>
            </a:pPr>
            <a:r>
              <a:rPr lang="ru-RU" sz="1050" b="1">
                <a:latin typeface="Times New Roman"/>
                <a:ea typeface="Times New Roman"/>
              </a:rPr>
              <a:t> </a:t>
            </a:r>
            <a:endParaRPr lang="ru-RU" sz="1050">
              <a:latin typeface="Arial"/>
              <a:ea typeface="Lucida Sans Unicode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Димитрова -11 человек на общую сумму 702 400,00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Кирова (К) - 2 человека на общую сумму 141 600,00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ru-RU" sz="1150" b="1">
                <a:solidFill>
                  <a:srgbClr val="002060"/>
                </a:solidFill>
                <a:latin typeface="Calibri"/>
                <a:ea typeface="Times New Roman"/>
              </a:rPr>
              <a:t>Москва - 35 человек на общую сумму 2 269 480,00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Пикет - 9 человек на общую сумму 401 360,00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Анджиевского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 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- 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8 человек на общую сумму 442 560,00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ru-RU" sz="1150" b="1">
                <a:solidFill>
                  <a:srgbClr val="002060"/>
                </a:solidFill>
                <a:latin typeface="Calibri"/>
                <a:ea typeface="Times New Roman"/>
              </a:rPr>
              <a:t>Нарзан </a:t>
            </a:r>
            <a:r>
              <a:rPr lang="ru-RU" sz="1150" b="1">
                <a:solidFill>
                  <a:srgbClr val="002060"/>
                </a:solidFill>
                <a:latin typeface="Calibri"/>
                <a:ea typeface="Times New Roman"/>
              </a:rPr>
              <a:t>- </a:t>
            </a:r>
            <a:r>
              <a:rPr lang="ru-RU" sz="1150" b="1">
                <a:solidFill>
                  <a:srgbClr val="002060"/>
                </a:solidFill>
                <a:latin typeface="Calibri"/>
                <a:ea typeface="Times New Roman"/>
              </a:rPr>
              <a:t>17 человек на общую сумму 1 168 000,00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Надежда 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- 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6 человек на общую сумму 293 760,00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ru-RU" sz="1150" b="1">
                <a:solidFill>
                  <a:srgbClr val="002060"/>
                </a:solidFill>
                <a:latin typeface="Calibri"/>
                <a:ea typeface="Times New Roman"/>
              </a:rPr>
              <a:t>Виктория </a:t>
            </a:r>
            <a:r>
              <a:rPr lang="ru-RU" sz="1150" b="1">
                <a:solidFill>
                  <a:srgbClr val="002060"/>
                </a:solidFill>
                <a:latin typeface="Calibri"/>
                <a:ea typeface="Times New Roman"/>
              </a:rPr>
              <a:t>- </a:t>
            </a:r>
            <a:r>
              <a:rPr lang="ru-RU" sz="1150" b="1">
                <a:solidFill>
                  <a:srgbClr val="002060"/>
                </a:solidFill>
                <a:latin typeface="Calibri"/>
                <a:ea typeface="Times New Roman"/>
              </a:rPr>
              <a:t>36 человек на общую сумму 1 833 280,00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ru-RU" sz="1150" b="1">
                <a:solidFill>
                  <a:srgbClr val="002060"/>
                </a:solidFill>
                <a:latin typeface="Calibri"/>
                <a:ea typeface="Times New Roman"/>
              </a:rPr>
              <a:t>Целебный ключ 19 человек на общую сумму 1 447 160,00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Лермонтова 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- 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12 человек на общую сумму 812 800,00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ru-RU" sz="1150" b="1">
                <a:solidFill>
                  <a:srgbClr val="002060"/>
                </a:solidFill>
                <a:latin typeface="Calibri"/>
                <a:ea typeface="Times New Roman"/>
              </a:rPr>
              <a:t>Родник </a:t>
            </a:r>
            <a:r>
              <a:rPr lang="ru-RU" sz="1150" b="1">
                <a:solidFill>
                  <a:srgbClr val="002060"/>
                </a:solidFill>
                <a:latin typeface="Calibri"/>
                <a:ea typeface="Times New Roman"/>
              </a:rPr>
              <a:t>- </a:t>
            </a:r>
            <a:r>
              <a:rPr lang="ru-RU" sz="1150" b="1">
                <a:solidFill>
                  <a:srgbClr val="002060"/>
                </a:solidFill>
                <a:latin typeface="Calibri"/>
                <a:ea typeface="Times New Roman"/>
              </a:rPr>
              <a:t>20 человек на общую сумму 1 306 880,00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Лесная поляна - 19 человек на общую сумму 901 360,00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30 лет Победы 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- 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11 человек на общую сумму 800 000,00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ru-RU" sz="1150" b="1">
                <a:solidFill>
                  <a:srgbClr val="002060"/>
                </a:solidFill>
                <a:latin typeface="Calibri"/>
                <a:ea typeface="Times New Roman"/>
              </a:rPr>
              <a:t>Дубрава </a:t>
            </a:r>
            <a:r>
              <a:rPr lang="ru-RU" sz="1150" b="1">
                <a:solidFill>
                  <a:srgbClr val="002060"/>
                </a:solidFill>
                <a:latin typeface="Calibri"/>
                <a:ea typeface="Times New Roman"/>
              </a:rPr>
              <a:t>- </a:t>
            </a:r>
            <a:r>
              <a:rPr lang="ru-RU" sz="1150" b="1">
                <a:solidFill>
                  <a:srgbClr val="002060"/>
                </a:solidFill>
                <a:latin typeface="Calibri"/>
                <a:ea typeface="Times New Roman"/>
              </a:rPr>
              <a:t>25 человек на общую сумму 1 515 680,00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Эльбрус 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- 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12 человек на общую сумму 934 840,00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Кирова (Ж) 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- 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4 человека на общую сумму 218 240,00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Тельмана 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- 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15 человек на общую сумму 978 080,00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Здоровье 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- 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6 человек на общую сумму 457 520,00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5209563" y="1753299"/>
            <a:ext cx="537734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tabLst>
                <a:tab pos="457200" algn="l"/>
              </a:tabLst>
              <a:defRPr/>
            </a:pPr>
            <a:r>
              <a:rPr lang="ru-RU" sz="1100" b="1">
                <a:latin typeface="Calibri"/>
                <a:ea typeface="Times New Roman"/>
              </a:rPr>
              <a:t>19.      </a:t>
            </a:r>
            <a:r>
              <a:rPr lang="ru-RU" sz="1150" b="1">
                <a:solidFill>
                  <a:srgbClr val="002060"/>
                </a:solidFill>
                <a:latin typeface="Calibri"/>
                <a:ea typeface="Times New Roman"/>
              </a:rPr>
              <a:t>Металлург - 23 человека на общую сумму 1 700 960,00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lvl="0" algn="just">
              <a:tabLst>
                <a:tab pos="457200" algn="l"/>
              </a:tabLst>
              <a:defRPr/>
            </a:pP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20.      Березовая роща 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- 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2 человека на общую сумму 77 440,00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lvl="0" algn="just">
              <a:tabLst>
                <a:tab pos="457200" algn="l"/>
              </a:tabLst>
              <a:defRPr/>
            </a:pP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21.      Волна - 2 человека на общую сумму 66 240,00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lvl="0" algn="just">
              <a:tabLst>
                <a:tab pos="457200" algn="l"/>
              </a:tabLst>
              <a:defRPr/>
            </a:pP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22.      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Краинка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 - 8 человек на общую сумму 273 600,00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lvl="0" algn="just">
              <a:tabLst>
                <a:tab pos="457200" algn="l"/>
              </a:tabLst>
              <a:defRPr/>
            </a:pP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23.      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Хилово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 - 3 человека на общую сумму 166 880,00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lvl="0" algn="just">
              <a:tabLst>
                <a:tab pos="457200" algn="l"/>
              </a:tabLst>
              <a:defRPr/>
            </a:pP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24.      Голубые озера 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- 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3 человека на общую сумму 44 160,00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lvl="0" algn="just">
              <a:tabLst>
                <a:tab pos="457200" algn="l"/>
              </a:tabLst>
              <a:defRPr/>
            </a:pP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25.      Искра - 3 человека на общую сумму 24 480,00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lvl="0" algn="just">
              <a:tabLst>
                <a:tab pos="457200" algn="l"/>
              </a:tabLst>
              <a:defRPr/>
            </a:pP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26.      Марциальные воды 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- 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2 человека на общую сумму 129 060,00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lvl="0" algn="just">
              <a:tabLst>
                <a:tab pos="457200" algn="l"/>
              </a:tabLst>
              <a:defRPr/>
            </a:pP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27.      Старица - 3 человека на общую сумму 180 469,00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lvl="0" algn="just">
              <a:tabLst>
                <a:tab pos="457200" algn="l"/>
              </a:tabLst>
              <a:defRPr/>
            </a:pP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28.      Родник Алтая 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- 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3 человека на общую сумму 357 317,00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lvl="0" algn="just">
              <a:tabLst>
                <a:tab pos="457200" algn="l"/>
              </a:tabLst>
              <a:defRPr/>
            </a:pP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29.      </a:t>
            </a:r>
            <a:r>
              <a:rPr lang="en-US" sz="1150">
                <a:solidFill>
                  <a:srgbClr val="002060"/>
                </a:solidFill>
                <a:latin typeface="Calibri"/>
                <a:ea typeface="Times New Roman"/>
              </a:rPr>
              <a:t>Sea Galaxy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 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- 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2 человека на общую сумму 23 040,00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lvl="0" algn="just">
              <a:tabLst>
                <a:tab pos="457200" algn="l"/>
              </a:tabLst>
              <a:defRPr/>
            </a:pPr>
            <a:r>
              <a:rPr lang="ru-RU" sz="1150" b="1">
                <a:solidFill>
                  <a:srgbClr val="002060"/>
                </a:solidFill>
                <a:latin typeface="Calibri"/>
                <a:ea typeface="Times New Roman"/>
              </a:rPr>
              <a:t>30.      </a:t>
            </a:r>
            <a:r>
              <a:rPr lang="ru-RU" sz="1150" b="1">
                <a:solidFill>
                  <a:srgbClr val="002060"/>
                </a:solidFill>
                <a:latin typeface="Calibri"/>
                <a:ea typeface="Times New Roman"/>
              </a:rPr>
              <a:t>Адлеркурорт</a:t>
            </a:r>
            <a:r>
              <a:rPr lang="ru-RU" sz="1150" b="1">
                <a:solidFill>
                  <a:srgbClr val="002060"/>
                </a:solidFill>
                <a:latin typeface="Calibri"/>
                <a:ea typeface="Times New Roman"/>
              </a:rPr>
              <a:t> - 132 человека на общую сумму 5 427 230,00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lvl="0" algn="just">
              <a:tabLst>
                <a:tab pos="457200" algn="l"/>
              </a:tabLst>
              <a:defRPr/>
            </a:pP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31.      Бальнеогрязелечебница - 2 человека на общую сумму 79 200,00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lvl="0" algn="just">
              <a:tabLst>
                <a:tab pos="457200" algn="l"/>
              </a:tabLst>
              <a:defRPr/>
            </a:pP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32.      Гранд Отель - 7 человек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 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на общую сумму 405 120,00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lvl="0" algn="just">
              <a:tabLst>
                <a:tab pos="457200" algn="l"/>
              </a:tabLst>
              <a:defRPr/>
            </a:pP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33.      Радуга - 4 человека на общую сумму 306 000,00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lvl="0" algn="just">
              <a:tabLst>
                <a:tab pos="457200" algn="l"/>
              </a:tabLst>
              <a:defRPr/>
            </a:pP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34.      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Барнаульский - 1 человек на общую сумму 78 500,00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lvl="0" algn="just">
              <a:tabLst>
                <a:tab pos="457200" algn="l"/>
              </a:tabLst>
              <a:defRPr/>
            </a:pP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35.      Сосновый бор 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- </a:t>
            </a: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1 человек на общую сумму 62 370,00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lvl="0" algn="just">
              <a:tabLst>
                <a:tab pos="457200" algn="l"/>
              </a:tabLst>
              <a:defRPr/>
            </a:pPr>
            <a:r>
              <a:rPr lang="ru-RU" sz="1150">
                <a:solidFill>
                  <a:srgbClr val="002060"/>
                </a:solidFill>
                <a:latin typeface="Calibri"/>
                <a:ea typeface="Times New Roman"/>
              </a:rPr>
              <a:t>36.      Шепси - 2 человека на общую сумму 49 600,00</a:t>
            </a:r>
            <a:r>
              <a:rPr lang="ru-RU" sz="1150">
                <a:solidFill>
                  <a:srgbClr val="002060"/>
                </a:solidFill>
                <a:latin typeface="Times New Roman"/>
                <a:ea typeface="Times New Roman"/>
              </a:rPr>
              <a:t> </a:t>
            </a:r>
            <a:endParaRPr lang="ru-RU" sz="1150">
              <a:solidFill>
                <a:srgbClr val="002060"/>
              </a:solidFill>
              <a:latin typeface="Arial"/>
              <a:ea typeface="Lucida Sans Unicode"/>
            </a:endParaRPr>
          </a:p>
          <a:p>
            <a:pPr marL="228600" algn="just">
              <a:defRPr/>
            </a:pPr>
            <a:endParaRPr lang="ru-RU" sz="1100" b="1">
              <a:solidFill>
                <a:srgbClr val="002060"/>
              </a:solidFill>
              <a:latin typeface="Calibri"/>
              <a:ea typeface="Times New Roman"/>
            </a:endParaRPr>
          </a:p>
          <a:p>
            <a:pPr marL="228600" algn="just">
              <a:defRPr/>
            </a:pPr>
            <a:r>
              <a:rPr lang="ru-RU" sz="1600" b="1">
                <a:solidFill>
                  <a:srgbClr val="EE0000"/>
                </a:solidFill>
                <a:latin typeface="Calibri"/>
                <a:ea typeface="Times New Roman"/>
              </a:rPr>
              <a:t>            </a:t>
            </a:r>
            <a:endParaRPr lang="ru-RU" sz="1600">
              <a:latin typeface="Arial"/>
              <a:ea typeface="Lucida Sans Unicode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2525086" y="880844"/>
            <a:ext cx="5629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  <a:defRPr/>
            </a:pPr>
            <a:r>
              <a:rPr lang="ru-RU" b="1">
                <a:solidFill>
                  <a:srgbClr val="002060"/>
                </a:solidFill>
                <a:latin typeface="Calibri"/>
                <a:ea typeface="Times New Roman"/>
              </a:rPr>
              <a:t>Отдохнули в здравницах АО СКО ФНПР </a:t>
            </a:r>
            <a:r>
              <a:rPr lang="ru-RU" b="1">
                <a:solidFill>
                  <a:srgbClr val="002060"/>
                </a:solidFill>
                <a:latin typeface="Calibri"/>
                <a:ea typeface="Times New Roman"/>
              </a:rPr>
              <a:t>Профкурорт</a:t>
            </a:r>
            <a:r>
              <a:rPr lang="ru-RU" b="1">
                <a:solidFill>
                  <a:srgbClr val="002060"/>
                </a:solidFill>
                <a:latin typeface="Calibri"/>
                <a:ea typeface="Times New Roman"/>
              </a:rPr>
              <a:t> </a:t>
            </a:r>
            <a:endParaRPr/>
          </a:p>
          <a:p>
            <a:pPr algn="ctr">
              <a:buNone/>
              <a:defRPr/>
            </a:pPr>
            <a:r>
              <a:rPr lang="ru-RU" b="1">
                <a:solidFill>
                  <a:srgbClr val="002060"/>
                </a:solidFill>
                <a:latin typeface="Calibri"/>
                <a:ea typeface="Times New Roman"/>
              </a:rPr>
              <a:t>с января 2026 года по май 2026 года.</a:t>
            </a:r>
            <a:endParaRPr lang="ru-RU">
              <a:solidFill>
                <a:srgbClr val="002060"/>
              </a:solidFill>
              <a:latin typeface="Arial"/>
              <a:ea typeface="Lucida Sans Unicode"/>
            </a:endParaRPr>
          </a:p>
          <a:p>
            <a:pPr algn="ctr">
              <a:buNone/>
              <a:defRPr/>
            </a:pPr>
            <a:r>
              <a:rPr lang="ru-RU" b="1">
                <a:latin typeface="Times New Roman"/>
                <a:ea typeface="Times New Roman"/>
              </a:rPr>
              <a:t> </a:t>
            </a:r>
            <a:endParaRPr lang="ru-RU">
              <a:latin typeface="Arial"/>
              <a:ea typeface="Lucida Sans Unicode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394283" y="5025005"/>
            <a:ext cx="95802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>
                <a:solidFill>
                  <a:srgbClr val="002060"/>
                </a:solidFill>
                <a:latin typeface="Calibri"/>
                <a:ea typeface="Times New Roman"/>
              </a:rPr>
              <a:t>                                ИТОГО:  507 человек, полная стоимость 33 100 000,00 – 20% = 26 480 00,00</a:t>
            </a:r>
            <a:endParaRPr lang="ru-RU" sz="1600" b="1">
              <a:solidFill>
                <a:srgbClr val="EE0000"/>
              </a:solidFill>
              <a:latin typeface="Calibri"/>
              <a:ea typeface="Times New Roman"/>
            </a:endParaRPr>
          </a:p>
          <a:p>
            <a:pPr>
              <a:defRPr/>
            </a:pPr>
            <a:r>
              <a:rPr lang="ru-RU" b="1">
                <a:solidFill>
                  <a:srgbClr val="EE0000"/>
                </a:solidFill>
                <a:latin typeface="Calibri"/>
                <a:ea typeface="Times New Roman"/>
              </a:rPr>
              <a:t>                                          Экономическая эффективность составляет 6 620 000,00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1028699" y="1000125"/>
            <a:ext cx="91344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latin typeface="Arial"/>
              </a:rPr>
              <a:t>                       </a:t>
            </a:r>
            <a:r>
              <a:rPr lang="ru-RU" sz="1400" b="1">
                <a:solidFill>
                  <a:srgbClr val="C00000"/>
                </a:solidFill>
                <a:latin typeface="Arial"/>
              </a:rPr>
              <a:t>ЭКОНОМИЧНОСТЬ САНАТОРНО - КУРОРТНОГО ЛЕЧЕНИЯ В ЦИФРАХ:</a:t>
            </a:r>
            <a:endParaRPr/>
          </a:p>
          <a:p>
            <a:pPr>
              <a:defRPr/>
            </a:pPr>
            <a:endParaRPr lang="ru-RU" sz="1400">
              <a:latin typeface="Arial"/>
            </a:endParaRPr>
          </a:p>
          <a:p>
            <a:pPr>
              <a:defRPr/>
            </a:pPr>
            <a:r>
              <a:rPr lang="ru-RU" sz="1400" b="1">
                <a:solidFill>
                  <a:srgbClr val="002060"/>
                </a:solidFill>
                <a:latin typeface="Arial"/>
              </a:rPr>
              <a:t>Санаторий Надежда, г. Ессентуки –</a:t>
            </a:r>
            <a:endParaRPr/>
          </a:p>
          <a:p>
            <a:pPr>
              <a:defRPr/>
            </a:pPr>
            <a:r>
              <a:rPr lang="ru-RU" sz="1400" b="1">
                <a:solidFill>
                  <a:srgbClr val="002060"/>
                </a:solidFill>
                <a:latin typeface="Arial"/>
              </a:rPr>
              <a:t>                                                         стоимость 137 400,00</a:t>
            </a:r>
            <a:r>
              <a:rPr lang="ru-RU" sz="1400">
                <a:solidFill>
                  <a:srgbClr val="002060"/>
                </a:solidFill>
                <a:latin typeface="Arial"/>
              </a:rPr>
              <a:t>, </a:t>
            </a:r>
            <a:r>
              <a:rPr lang="ru-RU" sz="1400" b="1">
                <a:solidFill>
                  <a:srgbClr val="002060"/>
                </a:solidFill>
                <a:latin typeface="Arial"/>
              </a:rPr>
              <a:t>к оплате 109 920,00, </a:t>
            </a:r>
            <a:r>
              <a:rPr lang="ru-RU" sz="1400" b="1">
                <a:solidFill>
                  <a:srgbClr val="C00000"/>
                </a:solidFill>
                <a:latin typeface="Arial"/>
              </a:rPr>
              <a:t>скидка 27 480,00 – 20%</a:t>
            </a:r>
            <a:endParaRPr lang="ru-RU" sz="1400" b="1">
              <a:solidFill>
                <a:srgbClr val="002060"/>
              </a:solidFill>
              <a:latin typeface="Arial"/>
            </a:endParaRPr>
          </a:p>
          <a:p>
            <a:pPr>
              <a:defRPr/>
            </a:pPr>
            <a:r>
              <a:rPr lang="ru-RU" sz="1400" b="1">
                <a:solidFill>
                  <a:srgbClr val="002060"/>
                </a:solidFill>
                <a:latin typeface="Arial"/>
              </a:rPr>
              <a:t>Санаторий Дубрава,  г. Железноводск –</a:t>
            </a:r>
            <a:endParaRPr/>
          </a:p>
          <a:p>
            <a:pPr>
              <a:defRPr/>
            </a:pPr>
            <a:r>
              <a:rPr lang="ru-RU" sz="1400">
                <a:solidFill>
                  <a:srgbClr val="002060"/>
                </a:solidFill>
                <a:latin typeface="Arial"/>
              </a:rPr>
              <a:t>                                                         </a:t>
            </a:r>
            <a:r>
              <a:rPr lang="ru-RU" sz="1400" b="1">
                <a:solidFill>
                  <a:srgbClr val="002060"/>
                </a:solidFill>
                <a:latin typeface="Arial"/>
              </a:rPr>
              <a:t>стоимость 146 000,00</a:t>
            </a:r>
            <a:r>
              <a:rPr lang="ru-RU" sz="1400">
                <a:solidFill>
                  <a:srgbClr val="002060"/>
                </a:solidFill>
                <a:latin typeface="Arial"/>
              </a:rPr>
              <a:t>, </a:t>
            </a:r>
            <a:r>
              <a:rPr lang="ru-RU" sz="1400" b="1">
                <a:solidFill>
                  <a:srgbClr val="002060"/>
                </a:solidFill>
                <a:latin typeface="Arial"/>
              </a:rPr>
              <a:t>к оплате 116 800,00, </a:t>
            </a:r>
            <a:r>
              <a:rPr lang="ru-RU" sz="1400" b="1">
                <a:solidFill>
                  <a:srgbClr val="C00000"/>
                </a:solidFill>
                <a:latin typeface="Arial"/>
              </a:rPr>
              <a:t>скидка 29 200,00 – 20%</a:t>
            </a:r>
            <a:endParaRPr lang="ru-RU" sz="1400" b="1">
              <a:solidFill>
                <a:srgbClr val="002060"/>
              </a:solidFill>
              <a:latin typeface="Arial"/>
            </a:endParaRPr>
          </a:p>
          <a:p>
            <a:pPr>
              <a:defRPr/>
            </a:pPr>
            <a:r>
              <a:rPr lang="ru-RU" sz="1400" b="1">
                <a:solidFill>
                  <a:srgbClr val="002060"/>
                </a:solidFill>
                <a:latin typeface="Arial"/>
              </a:rPr>
              <a:t>Санаторий Целебный ключ, г. Ессентуки –</a:t>
            </a:r>
            <a:endParaRPr/>
          </a:p>
          <a:p>
            <a:pPr>
              <a:defRPr/>
            </a:pPr>
            <a:r>
              <a:rPr lang="ru-RU" sz="1400">
                <a:solidFill>
                  <a:srgbClr val="002060"/>
                </a:solidFill>
                <a:latin typeface="Arial"/>
              </a:rPr>
              <a:t>                                                         </a:t>
            </a:r>
            <a:r>
              <a:rPr lang="ru-RU" sz="1400" b="1">
                <a:solidFill>
                  <a:srgbClr val="002060"/>
                </a:solidFill>
                <a:latin typeface="Arial"/>
              </a:rPr>
              <a:t>стоимость 156 000,00, к оплате 124 800,00, </a:t>
            </a:r>
            <a:r>
              <a:rPr lang="ru-RU" sz="1400" b="1">
                <a:solidFill>
                  <a:srgbClr val="C00000"/>
                </a:solidFill>
                <a:latin typeface="Arial"/>
              </a:rPr>
              <a:t>скидка 31 200,00 – 20%</a:t>
            </a:r>
            <a:endParaRPr lang="ru-RU" sz="1400" b="1">
              <a:solidFill>
                <a:srgbClr val="002060"/>
              </a:solidFill>
              <a:latin typeface="Arial"/>
            </a:endParaRPr>
          </a:p>
          <a:p>
            <a:pPr>
              <a:defRPr/>
            </a:pPr>
            <a:r>
              <a:rPr lang="ru-RU" sz="1400" b="1">
                <a:solidFill>
                  <a:srgbClr val="002060"/>
                </a:solidFill>
                <a:latin typeface="Arial"/>
              </a:rPr>
              <a:t>Санаторий Старая Русса, Новгородская область –</a:t>
            </a:r>
            <a:endParaRPr/>
          </a:p>
          <a:p>
            <a:pPr>
              <a:defRPr/>
            </a:pPr>
            <a:r>
              <a:rPr lang="ru-RU" sz="1400">
                <a:solidFill>
                  <a:srgbClr val="002060"/>
                </a:solidFill>
                <a:latin typeface="Arial"/>
              </a:rPr>
              <a:t>                                                          </a:t>
            </a:r>
            <a:r>
              <a:rPr lang="ru-RU" sz="1400" b="1">
                <a:solidFill>
                  <a:srgbClr val="002060"/>
                </a:solidFill>
                <a:latin typeface="Arial"/>
              </a:rPr>
              <a:t>стоимость 101 600,00, к оплате  81 280,00, </a:t>
            </a:r>
            <a:r>
              <a:rPr lang="ru-RU" sz="1400" b="1">
                <a:solidFill>
                  <a:srgbClr val="C00000"/>
                </a:solidFill>
                <a:latin typeface="Arial"/>
              </a:rPr>
              <a:t>скидка 20 320,00 – 20%</a:t>
            </a:r>
            <a:endParaRPr lang="ru-RU" sz="1400" b="1">
              <a:solidFill>
                <a:srgbClr val="002060"/>
              </a:solidFill>
              <a:latin typeface="Arial"/>
            </a:endParaRPr>
          </a:p>
          <a:p>
            <a:pPr>
              <a:defRPr/>
            </a:pPr>
            <a:r>
              <a:rPr lang="ru-RU" sz="1400" b="1">
                <a:solidFill>
                  <a:srgbClr val="002060"/>
                </a:solidFill>
                <a:latin typeface="Arial"/>
              </a:rPr>
              <a:t>Санаторий Золотой берег, г. Евпаторий –</a:t>
            </a:r>
            <a:endParaRPr/>
          </a:p>
          <a:p>
            <a:pPr>
              <a:defRPr/>
            </a:pPr>
            <a:r>
              <a:rPr lang="ru-RU" sz="1400">
                <a:solidFill>
                  <a:srgbClr val="002060"/>
                </a:solidFill>
                <a:latin typeface="Arial"/>
              </a:rPr>
              <a:t>                                                          </a:t>
            </a:r>
            <a:r>
              <a:rPr lang="ru-RU" sz="1400" b="1">
                <a:solidFill>
                  <a:srgbClr val="002060"/>
                </a:solidFill>
                <a:latin typeface="Arial"/>
              </a:rPr>
              <a:t>стоимость  72 600,00,</a:t>
            </a:r>
            <a:r>
              <a:rPr lang="ru-RU" sz="1400">
                <a:solidFill>
                  <a:srgbClr val="002060"/>
                </a:solidFill>
                <a:latin typeface="Arial"/>
              </a:rPr>
              <a:t> </a:t>
            </a:r>
            <a:r>
              <a:rPr lang="ru-RU" sz="1400" b="1">
                <a:solidFill>
                  <a:srgbClr val="002060"/>
                </a:solidFill>
                <a:latin typeface="Arial"/>
              </a:rPr>
              <a:t>к оплате  58 080, 00, </a:t>
            </a:r>
            <a:r>
              <a:rPr lang="ru-RU" sz="1400" b="1">
                <a:solidFill>
                  <a:srgbClr val="C00000"/>
                </a:solidFill>
                <a:latin typeface="Arial"/>
              </a:rPr>
              <a:t>скидка 14 520.00 – 20%</a:t>
            </a:r>
            <a:endParaRPr lang="ru-RU" sz="1400" b="1">
              <a:solidFill>
                <a:srgbClr val="002060"/>
              </a:solidFill>
              <a:latin typeface="Arial"/>
            </a:endParaRPr>
          </a:p>
          <a:p>
            <a:pPr>
              <a:defRPr/>
            </a:pPr>
            <a:r>
              <a:rPr lang="ru-RU" sz="1400" b="1">
                <a:solidFill>
                  <a:srgbClr val="002060"/>
                </a:solidFill>
                <a:latin typeface="Arial"/>
              </a:rPr>
              <a:t>Санаторий Ливадия Татарстан –</a:t>
            </a:r>
            <a:endParaRPr/>
          </a:p>
          <a:p>
            <a:pPr>
              <a:defRPr/>
            </a:pPr>
            <a:r>
              <a:rPr lang="ru-RU" sz="1400" b="1">
                <a:solidFill>
                  <a:srgbClr val="002060"/>
                </a:solidFill>
                <a:latin typeface="Arial"/>
              </a:rPr>
              <a:t>                                                          стоимость   61 000,00,  к оплате 48 800,00, </a:t>
            </a:r>
            <a:r>
              <a:rPr lang="ru-RU" sz="1400" b="1">
                <a:solidFill>
                  <a:srgbClr val="C00000"/>
                </a:solidFill>
                <a:latin typeface="Arial"/>
              </a:rPr>
              <a:t>скидка 12 200,00 – 20%</a:t>
            </a:r>
            <a:endParaRPr lang="ru-RU" sz="1400" b="1">
              <a:solidFill>
                <a:srgbClr val="002060"/>
              </a:solidFill>
              <a:latin typeface="Arial"/>
            </a:endParaRPr>
          </a:p>
          <a:p>
            <a:pPr>
              <a:defRPr/>
            </a:pPr>
            <a:r>
              <a:rPr lang="ru-RU" sz="1400" b="1">
                <a:solidFill>
                  <a:srgbClr val="002060"/>
                </a:solidFill>
                <a:latin typeface="Arial"/>
              </a:rPr>
              <a:t>Санаторий Долина нарзанов,  г. Кисловодск –</a:t>
            </a:r>
            <a:endParaRPr/>
          </a:p>
          <a:p>
            <a:pPr>
              <a:defRPr/>
            </a:pPr>
            <a:r>
              <a:rPr lang="ru-RU" sz="1400">
                <a:solidFill>
                  <a:srgbClr val="002060"/>
                </a:solidFill>
                <a:latin typeface="Arial"/>
              </a:rPr>
              <a:t>                                                          </a:t>
            </a:r>
            <a:r>
              <a:rPr lang="ru-RU" sz="1400" b="1">
                <a:solidFill>
                  <a:srgbClr val="002060"/>
                </a:solidFill>
                <a:latin typeface="Arial"/>
              </a:rPr>
              <a:t>стоимость 202 400,00, к оплате 153 824,00, </a:t>
            </a:r>
            <a:r>
              <a:rPr lang="ru-RU" sz="1400" b="1">
                <a:solidFill>
                  <a:srgbClr val="C00000"/>
                </a:solidFill>
                <a:latin typeface="Arial"/>
              </a:rPr>
              <a:t>скидка 48 576,00 – 24%</a:t>
            </a:r>
            <a:endParaRPr lang="ru-RU" sz="1400" b="1">
              <a:solidFill>
                <a:srgbClr val="002060"/>
              </a:solidFill>
              <a:latin typeface="Arial"/>
            </a:endParaRPr>
          </a:p>
          <a:p>
            <a:pPr>
              <a:defRPr/>
            </a:pPr>
            <a:r>
              <a:rPr lang="ru-RU" sz="1400" b="1">
                <a:solidFill>
                  <a:srgbClr val="002060"/>
                </a:solidFill>
                <a:latin typeface="Arial"/>
              </a:rPr>
              <a:t>Санаторий Южное взморье, г. Адлер –</a:t>
            </a:r>
            <a:endParaRPr/>
          </a:p>
          <a:p>
            <a:pPr>
              <a:defRPr/>
            </a:pPr>
            <a:r>
              <a:rPr lang="ru-RU" sz="1400" b="1">
                <a:solidFill>
                  <a:srgbClr val="002060"/>
                </a:solidFill>
                <a:latin typeface="Arial"/>
              </a:rPr>
              <a:t>                                                         стоимость 329 779,00,</a:t>
            </a:r>
            <a:r>
              <a:rPr lang="ru-RU" sz="1400">
                <a:solidFill>
                  <a:srgbClr val="002060"/>
                </a:solidFill>
                <a:latin typeface="Arial"/>
              </a:rPr>
              <a:t> </a:t>
            </a:r>
            <a:r>
              <a:rPr lang="ru-RU" sz="1400" b="1">
                <a:solidFill>
                  <a:srgbClr val="002060"/>
                </a:solidFill>
                <a:latin typeface="Arial"/>
              </a:rPr>
              <a:t>к оплате 220 952,00, </a:t>
            </a:r>
            <a:r>
              <a:rPr lang="ru-RU" sz="1400" b="1">
                <a:solidFill>
                  <a:srgbClr val="C00000"/>
                </a:solidFill>
                <a:latin typeface="Arial"/>
              </a:rPr>
              <a:t>скидка 108 827,00 – 33%</a:t>
            </a:r>
            <a:endParaRPr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89473" y="1145060"/>
            <a:ext cx="3599932" cy="22983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624649" y="3838832"/>
            <a:ext cx="3690552" cy="20017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54228" y="3608173"/>
            <a:ext cx="3163329" cy="22078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430530" y="3954161"/>
            <a:ext cx="3006810" cy="182880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952735" y="1112108"/>
            <a:ext cx="3476368" cy="235602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 bwMode="auto">
          <a:xfrm>
            <a:off x="3838831" y="1112108"/>
            <a:ext cx="299857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>
                <a:latin typeface="Times New Roman"/>
                <a:cs typeface="Times New Roman"/>
              </a:rPr>
              <a:t> </a:t>
            </a:r>
            <a:r>
              <a:rPr lang="ru-RU" sz="1600" b="1">
                <a:solidFill>
                  <a:srgbClr val="FF0000"/>
                </a:solidFill>
                <a:latin typeface="Times New Roman"/>
                <a:cs typeface="Times New Roman"/>
              </a:rPr>
              <a:t>Санаторий Русь г. Ессентуки</a:t>
            </a:r>
            <a:endParaRPr lang="ru-RU" sz="1100" b="1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1100">
                <a:latin typeface="Times New Roman"/>
                <a:cs typeface="Times New Roman"/>
              </a:rPr>
              <a:t>Четырехзвездочный многопрофильный санаторий Русь – современный медицинский центр международного уровня. Помимо традиционных программ санаторного лечения, в здравнице применяются специально разработанные омолаживающие, диетические, и Велнес-программы, авторские методики научных медицинских школ. Гостей ожидает уникальное сочетание лечебного климата, чистого воздуха, </a:t>
            </a:r>
            <a:r>
              <a:rPr lang="ru-RU" sz="1100">
                <a:latin typeface="Times New Roman"/>
                <a:cs typeface="Times New Roman"/>
              </a:rPr>
              <a:t>тамбуканской</a:t>
            </a:r>
            <a:r>
              <a:rPr lang="ru-RU" sz="1100">
                <a:latin typeface="Times New Roman"/>
                <a:cs typeface="Times New Roman"/>
              </a:rPr>
              <a:t> грязи, целебных вод из минеральных источников с современными медицинскими технологиями.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20652" y="949665"/>
            <a:ext cx="3593467" cy="21807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109253" y="3566984"/>
            <a:ext cx="3451654" cy="22940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443416" y="3443416"/>
            <a:ext cx="3520642" cy="24054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985686" y="980302"/>
            <a:ext cx="3385751" cy="21747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 bwMode="auto">
          <a:xfrm>
            <a:off x="3847071" y="1013254"/>
            <a:ext cx="322923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rgbClr val="FF0000"/>
                </a:solidFill>
                <a:latin typeface="Times New Roman"/>
                <a:cs typeface="Times New Roman"/>
              </a:rPr>
              <a:t>     Санаторий Нива г. Ессентуки</a:t>
            </a:r>
            <a:endParaRPr/>
          </a:p>
          <a:p>
            <a:pPr>
              <a:defRPr/>
            </a:pPr>
            <a:r>
              <a:rPr lang="ru-RU" sz="1100">
                <a:latin typeface="Times New Roman"/>
                <a:cs typeface="Times New Roman"/>
              </a:rPr>
              <a:t>Санаторий Нива – многопрофильный. Основные профили: заболевания желудочно-кишечного тракта, заболевания опорно-двигательного аппарата, болезни костно-мышечной системы, заболевания сердечно-сосудистой системы и системы кровообращения, эндокринной системы, расстройства питания и нарушения обмена веществ.</a:t>
            </a:r>
            <a:endParaRPr/>
          </a:p>
          <a:p>
            <a:pPr>
              <a:defRPr/>
            </a:pPr>
            <a:r>
              <a:rPr lang="ru-RU" sz="1100">
                <a:latin typeface="Times New Roman"/>
                <a:cs typeface="Times New Roman"/>
              </a:rPr>
              <a:t> Санаторий располагает современной лечебной базой,  собственной биохимической лабораторией и отделением функциональной диагностики.</a:t>
            </a:r>
            <a:endParaRPr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72996" y="3369276"/>
            <a:ext cx="3212755" cy="2513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5412" y="933190"/>
            <a:ext cx="3180339" cy="24607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208107" y="3665837"/>
            <a:ext cx="3201651" cy="22259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88325" y="3525795"/>
            <a:ext cx="3113902" cy="23683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583459" y="3657600"/>
            <a:ext cx="3550507" cy="22818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381103" y="1021492"/>
            <a:ext cx="3089188" cy="23889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3418703" y="1037967"/>
            <a:ext cx="3904735" cy="2322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rgbClr val="FF0000"/>
                </a:solidFill>
                <a:latin typeface="Times New Roman"/>
                <a:cs typeface="Times New Roman"/>
              </a:rPr>
              <a:t>Санаторий Жемчужина Кавказа г. Ессентуки</a:t>
            </a:r>
            <a:endParaRPr/>
          </a:p>
          <a:p>
            <a:pPr>
              <a:defRPr/>
            </a:pPr>
            <a:r>
              <a:rPr lang="ru-RU" sz="1100">
                <a:latin typeface="Times New Roman"/>
                <a:cs typeface="Times New Roman"/>
              </a:rPr>
              <a:t>Санаторий Жемчужина Кавказа  оказывает специализированную помощь в профилактике заболеваний желудочно-кишечного тракта, костно-мышечной системы, сердца и сосудов, нервной системы,  нарушений обмена веществ. Здравница располагает современной диагностической базой, собственной биохимической лабораторией, кабинетом диагностики и ультразвуковых исследований. Санаторий представляет собой единый комплекс, соединенный теплыми переходами. Спальный корпус на 200 мест. Собственный бювет с лечебными питьевыми минеральными водами «Ессентуки 4», «Ессентуки 17», Ессентуки-Новая.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734646" y="1164493"/>
            <a:ext cx="9581661" cy="4271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  <a:defRPr/>
            </a:pPr>
            <a:r>
              <a:rPr lang="ru-RU" sz="1800" b="1">
                <a:solidFill>
                  <a:srgbClr val="002060"/>
                </a:solidFill>
                <a:ea typeface="Lucida Sans Unicode"/>
              </a:rPr>
              <a:t>     Миссия Профсоюза:</a:t>
            </a:r>
            <a:endParaRPr/>
          </a:p>
          <a:p>
            <a:pPr algn="just">
              <a:buNone/>
              <a:defRPr/>
            </a:pPr>
            <a:endParaRPr lang="ru-RU">
              <a:solidFill>
                <a:srgbClr val="002060"/>
              </a:solidFill>
              <a:ea typeface="Lucida Sans Unicode"/>
            </a:endParaRPr>
          </a:p>
          <a:p>
            <a:pPr marL="285750" lvl="0" indent="-285750" algn="just">
              <a:buFont typeface="Wingdings"/>
              <a:buChar char="q"/>
              <a:defRPr/>
            </a:pPr>
            <a:r>
              <a:rPr lang="ru-RU" sz="1800">
                <a:solidFill>
                  <a:srgbClr val="002060"/>
                </a:solidFill>
                <a:ea typeface="Lucida Sans Unicode"/>
              </a:rPr>
              <a:t>защита профессиональных интересов, социально-трудовых прав членов профсоюза</a:t>
            </a:r>
            <a:endParaRPr lang="ru-RU" sz="1050">
              <a:solidFill>
                <a:srgbClr val="002060"/>
              </a:solidFill>
              <a:ea typeface="Lucida Sans Unicode"/>
            </a:endParaRPr>
          </a:p>
          <a:p>
            <a:pPr marL="285750" lvl="0" indent="-285750" algn="just">
              <a:buFont typeface="Wingdings"/>
              <a:buChar char="q"/>
              <a:defRPr/>
            </a:pPr>
            <a:r>
              <a:rPr lang="ru-RU" sz="1800">
                <a:solidFill>
                  <a:srgbClr val="002060"/>
                </a:solidFill>
                <a:ea typeface="Lucida Sans Unicode"/>
              </a:rPr>
              <a:t>развитие социальной сферы</a:t>
            </a:r>
            <a:endParaRPr lang="ru-RU" sz="1050">
              <a:solidFill>
                <a:srgbClr val="002060"/>
              </a:solidFill>
              <a:ea typeface="Lucida Sans Unicode"/>
            </a:endParaRPr>
          </a:p>
          <a:p>
            <a:pPr marL="285750" lvl="0" indent="-285750" algn="just">
              <a:buFont typeface="Wingdings"/>
              <a:buChar char="q"/>
              <a:defRPr/>
            </a:pPr>
            <a:r>
              <a:rPr lang="ru-RU" sz="1800">
                <a:solidFill>
                  <a:srgbClr val="002060"/>
                </a:solidFill>
                <a:ea typeface="Lucida Sans Unicode"/>
              </a:rPr>
              <a:t>улучшение качества жизни членов профсоюза и их семей</a:t>
            </a:r>
            <a:r>
              <a:rPr lang="ru-RU">
                <a:solidFill>
                  <a:srgbClr val="002060"/>
                </a:solidFill>
                <a:ea typeface="Lucida Sans Unicode"/>
              </a:rPr>
              <a:t> </a:t>
            </a:r>
            <a:endParaRPr/>
          </a:p>
          <a:p>
            <a:pPr marL="285750" lvl="0" indent="-285750" algn="just">
              <a:buFont typeface="Wingdings"/>
              <a:buChar char="q"/>
              <a:defRPr/>
            </a:pPr>
            <a:r>
              <a:rPr lang="ru-RU" sz="1800">
                <a:solidFill>
                  <a:srgbClr val="002060"/>
                </a:solidFill>
                <a:ea typeface="Lucida Sans Unicode"/>
              </a:rPr>
              <a:t>здоровье медицинского работника</a:t>
            </a:r>
            <a:endParaRPr/>
          </a:p>
          <a:p>
            <a:pPr marL="285750" lvl="0" indent="-285750" algn="just">
              <a:buFont typeface="Arial"/>
              <a:buChar char="•"/>
              <a:defRPr/>
            </a:pPr>
            <a:endParaRPr lang="ru-RU">
              <a:solidFill>
                <a:srgbClr val="002060"/>
              </a:solidFill>
              <a:ea typeface="Lucida Sans Unicode"/>
            </a:endParaRPr>
          </a:p>
          <a:p>
            <a:pPr lvl="0" algn="just">
              <a:defRPr/>
            </a:pPr>
            <a:r>
              <a:rPr lang="ru-RU" sz="1800" b="1">
                <a:solidFill>
                  <a:srgbClr val="002060"/>
                </a:solidFill>
                <a:ea typeface="Lucida Sans Unicode"/>
              </a:rPr>
              <a:t>      Ценности:</a:t>
            </a:r>
            <a:endParaRPr/>
          </a:p>
          <a:p>
            <a:pPr lvl="0" algn="just">
              <a:defRPr/>
            </a:pPr>
            <a:endParaRPr lang="ru-RU" sz="1800" b="1">
              <a:solidFill>
                <a:srgbClr val="002060"/>
              </a:solidFill>
              <a:ea typeface="Lucida Sans Unicode"/>
            </a:endParaRPr>
          </a:p>
          <a:p>
            <a:pPr marL="285750" lvl="0" indent="-285750" algn="just">
              <a:buFont typeface="Wingdings"/>
              <a:buChar char="q"/>
              <a:defRPr/>
            </a:pPr>
            <a:r>
              <a:rPr lang="ru-RU">
                <a:solidFill>
                  <a:srgbClr val="002060"/>
                </a:solidFill>
                <a:ea typeface="Lucida Sans Unicode"/>
              </a:rPr>
              <a:t>порядочность и профессионализм</a:t>
            </a:r>
            <a:endParaRPr/>
          </a:p>
          <a:p>
            <a:pPr marL="285750" lvl="0" indent="-285750" algn="just">
              <a:buFont typeface="Wingdings"/>
              <a:buChar char="q"/>
              <a:defRPr/>
            </a:pPr>
            <a:r>
              <a:rPr lang="ru-RU">
                <a:solidFill>
                  <a:srgbClr val="002060"/>
                </a:solidFill>
                <a:ea typeface="Lucida Sans Unicode"/>
              </a:rPr>
              <a:t>в</a:t>
            </a:r>
            <a:r>
              <a:rPr lang="ru-RU">
                <a:solidFill>
                  <a:srgbClr val="002060"/>
                </a:solidFill>
                <a:ea typeface="Lucida Sans Unicode"/>
              </a:rPr>
              <a:t>заимовыручка и доброжелательность</a:t>
            </a:r>
            <a:endParaRPr/>
          </a:p>
          <a:p>
            <a:pPr marL="285750" lvl="0" indent="-285750" algn="just">
              <a:buFont typeface="Wingdings"/>
              <a:buChar char="q"/>
              <a:defRPr/>
            </a:pPr>
            <a:r>
              <a:rPr lang="ru-RU">
                <a:solidFill>
                  <a:srgbClr val="002060"/>
                </a:solidFill>
                <a:ea typeface="Lucida Sans Unicode"/>
              </a:rPr>
              <a:t>коллегиальность и коллективизм</a:t>
            </a:r>
            <a:endParaRPr/>
          </a:p>
          <a:p>
            <a:pPr marL="285750" lvl="0" indent="-285750" algn="just">
              <a:buFont typeface="Wingdings"/>
              <a:buChar char="q"/>
              <a:defRPr/>
            </a:pPr>
            <a:r>
              <a:rPr lang="ru-RU">
                <a:solidFill>
                  <a:srgbClr val="002060"/>
                </a:solidFill>
                <a:ea typeface="Lucida Sans Unicode"/>
              </a:rPr>
              <a:t>с</a:t>
            </a:r>
            <a:r>
              <a:rPr lang="ru-RU">
                <a:solidFill>
                  <a:srgbClr val="002060"/>
                </a:solidFill>
                <a:ea typeface="Lucida Sans Unicode"/>
              </a:rPr>
              <a:t>тремление к личностному росту и постоянному совершенствованию</a:t>
            </a:r>
            <a:endParaRPr/>
          </a:p>
          <a:p>
            <a:pPr marL="285750" lvl="0" indent="-285750" algn="just">
              <a:buFont typeface="Wingdings"/>
              <a:buChar char="q"/>
              <a:defRPr/>
            </a:pPr>
            <a:r>
              <a:rPr lang="ru-RU">
                <a:solidFill>
                  <a:srgbClr val="002060"/>
                </a:solidFill>
                <a:ea typeface="Lucida Sans Unicode"/>
                <a:cs typeface="Times New Roman"/>
              </a:rPr>
              <a:t>у</a:t>
            </a:r>
            <a:r>
              <a:rPr lang="ru-RU">
                <a:solidFill>
                  <a:srgbClr val="002060"/>
                </a:solidFill>
                <a:ea typeface="Lucida Sans Unicode"/>
                <a:cs typeface="Times New Roman"/>
              </a:rPr>
              <a:t>важение к человеку труда и традициям Профсоюза</a:t>
            </a:r>
            <a:endParaRPr/>
          </a:p>
          <a:p>
            <a:pPr marL="285750" indent="-285750" algn="just">
              <a:buFont typeface="Wingdings"/>
              <a:buChar char="q"/>
              <a:defRPr/>
            </a:pPr>
            <a:r>
              <a:rPr lang="ru-RU">
                <a:solidFill>
                  <a:srgbClr val="002060"/>
                </a:solidFill>
                <a:ea typeface="Lucida Sans Unicode"/>
                <a:cs typeface="Times New Roman"/>
              </a:rPr>
              <a:t>здоровый образ жизни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14185" y="889687"/>
            <a:ext cx="3295134" cy="23889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265772" y="939115"/>
            <a:ext cx="3303373" cy="23972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55373" y="3385751"/>
            <a:ext cx="3262184" cy="24466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558746" y="3319850"/>
            <a:ext cx="3393988" cy="24694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059826" y="3525794"/>
            <a:ext cx="3385751" cy="22654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 bwMode="auto">
          <a:xfrm>
            <a:off x="3583459" y="832022"/>
            <a:ext cx="3698790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rgbClr val="FF0000"/>
                </a:solidFill>
                <a:latin typeface="Times New Roman"/>
                <a:cs typeface="Times New Roman"/>
              </a:rPr>
              <a:t>Санаторий Долина нарзанов г. Кисловодск</a:t>
            </a:r>
            <a:endParaRPr/>
          </a:p>
          <a:p>
            <a:pPr>
              <a:defRPr/>
            </a:pPr>
            <a:endParaRPr lang="ru-RU" sz="11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1100">
                <a:latin typeface="Times New Roman"/>
                <a:cs typeface="Times New Roman"/>
              </a:rPr>
              <a:t>Санаторий «Долина Нарзанов» соответствует самому высокому уровню оказываемых услуг. Это одна из ведущих здравниц в области санаторно-курортного лечения. Санаторий выгодно располагается в центральной части Кисловодска, в шаговой доступности источник минеральной питьевой воды,  лечебный парк города. Современный медицинский центр  предлагает индивидуальные программы лечения, основанные на лучших традициях курортной терапии. Санаторий предлагает в открытом бассейне насладиться  расслабляющими моментами.</a:t>
            </a:r>
            <a:endParaRPr/>
          </a:p>
          <a:p>
            <a:pPr>
              <a:defRPr/>
            </a:pPr>
            <a:endParaRPr lang="ru-RU" sz="11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26754" y="894390"/>
            <a:ext cx="3513223" cy="22524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81232" y="3344563"/>
            <a:ext cx="3393990" cy="24444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748216" y="3402227"/>
            <a:ext cx="3426940" cy="23807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249297" y="3426941"/>
            <a:ext cx="3328086" cy="248256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092779" y="906162"/>
            <a:ext cx="3344561" cy="242192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 bwMode="auto">
          <a:xfrm flipH="1">
            <a:off x="3756453" y="972065"/>
            <a:ext cx="343517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rgbClr val="FF0000"/>
                </a:solidFill>
                <a:latin typeface="Times New Roman"/>
                <a:cs typeface="Times New Roman"/>
              </a:rPr>
              <a:t>Санаторий Плаза г. Железноводск</a:t>
            </a:r>
            <a:endParaRPr/>
          </a:p>
          <a:p>
            <a:pPr>
              <a:defRPr/>
            </a:pPr>
            <a:r>
              <a:rPr lang="ru-RU" sz="1100">
                <a:latin typeface="Times New Roman"/>
                <a:cs typeface="Times New Roman"/>
              </a:rPr>
              <a:t>Курортный комплекс «Плаза»  работает с 2012 года. Гостям санатория предлагается широкий комплекс медицинских услуг. Санаторий имеют возможность пройти курс лечения заболеваний органов почек, мочевого пузыря, пищеварения, нарушения обмена веществ и женских заболеваний, профилактика расстройств нервной системы, сердечных болезней, заболеваний ЛОР-органов. Современный интерьер в санатория, развитая инфраструктура, новое медицинское оборудование, внимательный обслуживающий персонал – это все достоинства санатория «Плаза».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878596" y="906162"/>
            <a:ext cx="3509318" cy="23065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548051" y="3534032"/>
            <a:ext cx="3314068" cy="22111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993925" y="3492842"/>
            <a:ext cx="3418701" cy="22435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22422" y="3533517"/>
            <a:ext cx="3188043" cy="219178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05945" y="963826"/>
            <a:ext cx="3319849" cy="23477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 bwMode="auto">
          <a:xfrm>
            <a:off x="3575223" y="955590"/>
            <a:ext cx="3352800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rgbClr val="FF0000"/>
                </a:solidFill>
                <a:latin typeface="Times New Roman"/>
                <a:cs typeface="Times New Roman"/>
              </a:rPr>
              <a:t>    Санаторий Южное взморье г. Сочи</a:t>
            </a:r>
            <a:endParaRPr/>
          </a:p>
          <a:p>
            <a:pPr>
              <a:defRPr/>
            </a:pPr>
            <a:endParaRPr lang="ru-RU" sz="1400" b="1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1100">
                <a:latin typeface="Times New Roman"/>
                <a:cs typeface="Times New Roman"/>
              </a:rPr>
              <a:t>Санаторий «Южное Взморье» - легендарный черноморский курорт с многолетней историей для комфортного отдыха и лечения круглый год.</a:t>
            </a:r>
            <a:endParaRPr/>
          </a:p>
          <a:p>
            <a:pPr>
              <a:defRPr/>
            </a:pPr>
            <a:r>
              <a:rPr lang="ru-RU" sz="1100">
                <a:latin typeface="Times New Roman"/>
                <a:cs typeface="Times New Roman"/>
              </a:rPr>
              <a:t>Многопрофильный оздоровительный курорт предлагает полную диагностику организма, классические и инновационные методики лечения.</a:t>
            </a:r>
            <a:endParaRPr/>
          </a:p>
          <a:p>
            <a:pPr>
              <a:defRPr/>
            </a:pPr>
            <a:r>
              <a:rPr lang="ru-RU" sz="1100">
                <a:latin typeface="Times New Roman"/>
                <a:cs typeface="Times New Roman"/>
              </a:rPr>
              <a:t>К услугам гостей собственный оборудованный пляж протяженностью 380 м, открытый и закрытый бассейны с морской водой. На территории санатория проводится ежедневная развлекательная программа для всей семьи.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47136" y="914400"/>
            <a:ext cx="3361038" cy="24878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09875" y="3509319"/>
            <a:ext cx="3241779" cy="23887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002162" y="873213"/>
            <a:ext cx="3452218" cy="24384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10399" y="3501081"/>
            <a:ext cx="3542270" cy="24353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509319" y="3492843"/>
            <a:ext cx="3385751" cy="244631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 bwMode="auto">
          <a:xfrm>
            <a:off x="3591698" y="889687"/>
            <a:ext cx="3377514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rgbClr val="FF0000"/>
                </a:solidFill>
              </a:rPr>
              <a:t> </a:t>
            </a:r>
            <a:r>
              <a:rPr lang="ru-RU" sz="1400" b="1">
                <a:solidFill>
                  <a:srgbClr val="FF0000"/>
                </a:solidFill>
                <a:latin typeface="Times New Roman"/>
                <a:cs typeface="Times New Roman"/>
              </a:rPr>
              <a:t>Санаторий Алтай</a:t>
            </a:r>
            <a:r>
              <a:rPr lang="en-US" sz="1400" b="1">
                <a:solidFill>
                  <a:srgbClr val="FF0000"/>
                </a:solidFill>
                <a:latin typeface="Times New Roman"/>
                <a:cs typeface="Times New Roman"/>
              </a:rPr>
              <a:t> West</a:t>
            </a:r>
            <a:r>
              <a:rPr lang="ru-RU" sz="1400" b="1">
                <a:solidFill>
                  <a:srgbClr val="FF0000"/>
                </a:solidFill>
                <a:latin typeface="Times New Roman"/>
                <a:cs typeface="Times New Roman"/>
              </a:rPr>
              <a:t> Белокуриха</a:t>
            </a:r>
            <a:endParaRPr/>
          </a:p>
          <a:p>
            <a:pPr>
              <a:defRPr/>
            </a:pPr>
            <a:r>
              <a:rPr lang="ru-RU" sz="1100">
                <a:latin typeface="Times New Roman"/>
                <a:cs typeface="Times New Roman"/>
              </a:rPr>
              <a:t>Санаторий является многопрофильным и предоставляет лечение по основным профилям: опорно-двигательная, сердечно-сосудистая, мочеполовая, гинекологическая, желудочно-кишечная, нервная, эндокринная, органы дыхания, кожные заболевания.                                                                                                                          Лечебно-диагностическая база располагает более 300 видами процедур. В санатории можно пройти комплексную диагностику организма, получить консультацию узких специалистов. К услугам гостей 2 бассейна, оборудованные пляжной зоной, банный комплекс, SPA-центр «Алтай </a:t>
            </a:r>
            <a:r>
              <a:rPr lang="ru-RU" sz="1100">
                <a:latin typeface="Times New Roman"/>
                <a:cs typeface="Times New Roman"/>
              </a:rPr>
              <a:t>Bliss</a:t>
            </a:r>
            <a:r>
              <a:rPr lang="ru-RU" sz="1100">
                <a:latin typeface="Times New Roman"/>
                <a:cs typeface="Times New Roman"/>
              </a:rPr>
              <a:t>», спортивный и тренажерный залы.  </a:t>
            </a:r>
            <a:endParaRPr/>
          </a:p>
          <a:p>
            <a:pPr>
              <a:defRPr/>
            </a:pPr>
            <a:endParaRPr lang="ru-RU" sz="1200" b="1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16288" y="922727"/>
            <a:ext cx="3597831" cy="22158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2006" y="3286897"/>
            <a:ext cx="3429690" cy="23724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232822" y="3410465"/>
            <a:ext cx="3344562" cy="23477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150443" y="996777"/>
            <a:ext cx="3361360" cy="22983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690552" y="3443416"/>
            <a:ext cx="3484606" cy="22648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 bwMode="auto">
          <a:xfrm>
            <a:off x="3888258" y="856735"/>
            <a:ext cx="3342885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rgbClr val="FF0000"/>
                </a:solidFill>
                <a:latin typeface="Times New Roman"/>
                <a:cs typeface="Times New Roman"/>
              </a:rPr>
              <a:t>Санаторий им. Горького г. Воронеж</a:t>
            </a:r>
            <a:endParaRPr/>
          </a:p>
          <a:p>
            <a:pPr>
              <a:defRPr/>
            </a:pPr>
            <a:endParaRPr lang="ru-RU" sz="1400" b="1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1100">
                <a:latin typeface="Times New Roman"/>
                <a:cs typeface="Times New Roman"/>
              </a:rPr>
              <a:t>Клинический санаторий имени Горького - круглогодичный многопрофильный лечебно-оздоровительный комплекс, расположен в городской черте Воронежа, на берегу водохранилища, в живописном дубово-ясеневом лесопарке. Песчаный пляж, непосредственно на территории санатория, единственный в Воронеже, оборудованный по программе реабилитации инвалидов «Доступная среда». Рельеф местности и окружающая природа создают особый микроклимат, целебный воздух которого богат кислородом, аэроионами и фитонцидами.</a:t>
            </a:r>
            <a:endParaRPr/>
          </a:p>
          <a:p>
            <a:pPr>
              <a:defRPr/>
            </a:pPr>
            <a:endParaRPr lang="ru-RU" sz="1100">
              <a:latin typeface="Times New Roman"/>
              <a:cs typeface="Times New Roman"/>
            </a:endParaRPr>
          </a:p>
          <a:p>
            <a:pPr>
              <a:defRPr/>
            </a:pPr>
            <a:endParaRPr lang="ru-RU" sz="1100">
              <a:latin typeface="Times New Roman"/>
              <a:cs typeface="Times New Roman"/>
            </a:endParaRPr>
          </a:p>
          <a:p>
            <a:pPr>
              <a:defRPr/>
            </a:pPr>
            <a:endParaRPr lang="ru-RU" sz="1100">
              <a:latin typeface="Times New Roman"/>
              <a:cs typeface="Times New Roman"/>
            </a:endParaRPr>
          </a:p>
          <a:p>
            <a:pPr>
              <a:defRPr/>
            </a:pPr>
            <a:endParaRPr lang="ru-RU" sz="1400" b="1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509319" y="3402226"/>
            <a:ext cx="3534032" cy="24136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3568" y="947352"/>
            <a:ext cx="3122140" cy="23807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133969" y="3435178"/>
            <a:ext cx="3338282" cy="235755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92778" y="955589"/>
            <a:ext cx="3443417" cy="238897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72994" y="3426940"/>
            <a:ext cx="3196281" cy="234778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 bwMode="auto">
          <a:xfrm>
            <a:off x="3212758" y="864973"/>
            <a:ext cx="3863545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400" b="1">
                <a:solidFill>
                  <a:srgbClr val="FF0000"/>
                </a:solidFill>
                <a:latin typeface="Times New Roman"/>
                <a:cs typeface="Times New Roman"/>
              </a:rPr>
              <a:t>     Санаторий «Самшитовая роща» Абхазия</a:t>
            </a:r>
            <a:endParaRPr/>
          </a:p>
          <a:p>
            <a:pPr algn="just">
              <a:defRPr/>
            </a:pPr>
            <a:endParaRPr lang="ru-RU" sz="1400" b="1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1100">
                <a:latin typeface="Times New Roman"/>
                <a:cs typeface="Times New Roman"/>
              </a:rPr>
              <a:t>«Самшитовая роща» — многопрофильный санаторий,  </a:t>
            </a:r>
            <a:endParaRPr/>
          </a:p>
          <a:p>
            <a:pPr algn="just">
              <a:defRPr/>
            </a:pPr>
            <a:r>
              <a:rPr lang="ru-RU" sz="1100">
                <a:latin typeface="Times New Roman"/>
                <a:cs typeface="Times New Roman"/>
              </a:rPr>
              <a:t>объединяет современную диагностическую и амбулаторную </a:t>
            </a:r>
            <a:endParaRPr/>
          </a:p>
          <a:p>
            <a:pPr algn="just">
              <a:defRPr/>
            </a:pPr>
            <a:r>
              <a:rPr lang="ru-RU" sz="1100">
                <a:latin typeface="Times New Roman"/>
                <a:cs typeface="Times New Roman"/>
              </a:rPr>
              <a:t>помощь взрослым и детям практически по всем направлениям медицины. Уникальные природные лечебные факторы, постоянно обновляемая лечебно-диагностическая база, современная аппаратура, практический опыт, высокий профессионализм и доброжелательность персонала позволяют успешно применять как традиционные, так и новые методы лечения, обеспечивают комфортный отдых и помогут восстановить здоровье.</a:t>
            </a:r>
            <a:endParaRPr/>
          </a:p>
          <a:p>
            <a:pPr algn="just">
              <a:defRPr/>
            </a:pPr>
            <a:r>
              <a:rPr lang="ru-RU" sz="1100">
                <a:latin typeface="Times New Roman"/>
                <a:cs typeface="Times New Roman"/>
              </a:rPr>
              <a:t>Пляж санатория оборудован в европейском стиле.</a:t>
            </a:r>
            <a:endParaRPr lang="ru-RU" sz="1100" b="1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883880" y="3441939"/>
            <a:ext cx="3683478" cy="24153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55276" y="905773"/>
            <a:ext cx="3183148" cy="23895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909758" y="914400"/>
            <a:ext cx="3623095" cy="23550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329796" y="3407434"/>
            <a:ext cx="3502326" cy="25169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38023" y="3372927"/>
            <a:ext cx="3131389" cy="251891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 bwMode="auto">
          <a:xfrm>
            <a:off x="3338423" y="888521"/>
            <a:ext cx="359721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rgbClr val="C00000"/>
                </a:solidFill>
                <a:latin typeface="Times New Roman"/>
                <a:cs typeface="Times New Roman"/>
              </a:rPr>
              <a:t>Отдых для всей семьи - современный комплекс в Новосибирской области.</a:t>
            </a:r>
            <a:endParaRPr/>
          </a:p>
          <a:p>
            <a:pPr>
              <a:defRPr/>
            </a:pPr>
            <a:endParaRPr lang="ru-RU" sz="1400" b="1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1400" b="1">
                <a:solidFill>
                  <a:srgbClr val="002060"/>
                </a:solidFill>
                <a:latin typeface="Times New Roman"/>
                <a:cs typeface="Times New Roman"/>
              </a:rPr>
              <a:t>Парк-отель «Хвоя» — больше, чем просто отдых! Первая линия Бердского побережья; </a:t>
            </a:r>
            <a:r>
              <a:rPr lang="ru-RU" sz="1400" b="1">
                <a:solidFill>
                  <a:srgbClr val="002060"/>
                </a:solidFill>
                <a:latin typeface="Times New Roman"/>
                <a:cs typeface="Times New Roman"/>
              </a:rPr>
              <a:t>акватермальные</a:t>
            </a:r>
            <a:r>
              <a:rPr lang="ru-RU" sz="1400" b="1">
                <a:solidFill>
                  <a:srgbClr val="002060"/>
                </a:solidFill>
                <a:latin typeface="Times New Roman"/>
                <a:cs typeface="Times New Roman"/>
              </a:rPr>
              <a:t> комплексы</a:t>
            </a:r>
            <a:endParaRPr/>
          </a:p>
          <a:p>
            <a:pPr>
              <a:defRPr/>
            </a:pPr>
            <a:r>
              <a:rPr lang="ru-RU" sz="1400" b="1">
                <a:solidFill>
                  <a:srgbClr val="002060"/>
                </a:solidFill>
                <a:latin typeface="Times New Roman"/>
                <a:cs typeface="Times New Roman"/>
              </a:rPr>
              <a:t>с горячими бассейнами; современные формы размещения: номера с террасой, зеркальные дома, шале, сферы с панорамными окнами; программы отдыха и развлечений «под ключ».</a:t>
            </a:r>
            <a:endParaRPr lang="ru-RU" sz="14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49620" y="914400"/>
            <a:ext cx="3002537" cy="21307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234906" y="3210930"/>
            <a:ext cx="3545456" cy="26032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909758" y="3226280"/>
            <a:ext cx="3579963" cy="25926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3516" y="3174521"/>
            <a:ext cx="3079631" cy="26569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909758" y="905774"/>
            <a:ext cx="3562354" cy="22871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 bwMode="auto">
          <a:xfrm>
            <a:off x="3329796" y="948906"/>
            <a:ext cx="35368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rgbClr val="C00000"/>
                </a:solidFill>
                <a:latin typeface="Times New Roman"/>
                <a:cs typeface="Times New Roman"/>
              </a:rPr>
              <a:t>Парк-отель «Хвоя Карелия</a:t>
            </a:r>
            <a:r>
              <a:rPr lang="ru-RU" sz="1400">
                <a:solidFill>
                  <a:srgbClr val="C00000"/>
                </a:solidFill>
                <a:latin typeface="Times New Roman"/>
                <a:cs typeface="Times New Roman"/>
              </a:rPr>
              <a:t>» — </a:t>
            </a:r>
            <a:r>
              <a:rPr lang="ru-RU" sz="1400">
                <a:solidFill>
                  <a:srgbClr val="002060"/>
                </a:solidFill>
                <a:latin typeface="Times New Roman"/>
                <a:cs typeface="Times New Roman"/>
              </a:rPr>
              <a:t>комфортный загородный отдых среди реликтового соснового леса на берегу чистейшего озера </a:t>
            </a:r>
            <a:r>
              <a:rPr lang="ru-RU" sz="1400">
                <a:solidFill>
                  <a:srgbClr val="002060"/>
                </a:solidFill>
                <a:latin typeface="Times New Roman"/>
                <a:cs typeface="Times New Roman"/>
              </a:rPr>
              <a:t>Навдозеро</a:t>
            </a:r>
            <a:r>
              <a:rPr lang="ru-RU" sz="1400">
                <a:solidFill>
                  <a:srgbClr val="002060"/>
                </a:solidFill>
                <a:latin typeface="Times New Roman"/>
                <a:cs typeface="Times New Roman"/>
              </a:rPr>
              <a:t>.</a:t>
            </a:r>
            <a:endParaRPr/>
          </a:p>
          <a:p>
            <a:pPr>
              <a:defRPr/>
            </a:pPr>
            <a:r>
              <a:rPr lang="ru-RU" sz="1400">
                <a:solidFill>
                  <a:srgbClr val="002060"/>
                </a:solidFill>
                <a:latin typeface="Times New Roman"/>
                <a:cs typeface="Times New Roman"/>
              </a:rPr>
              <a:t>Единственный в Карелии </a:t>
            </a:r>
            <a:r>
              <a:rPr lang="ru-RU" sz="1400">
                <a:solidFill>
                  <a:srgbClr val="002060"/>
                </a:solidFill>
                <a:latin typeface="Times New Roman"/>
                <a:cs typeface="Times New Roman"/>
              </a:rPr>
              <a:t>акватермальный</a:t>
            </a:r>
            <a:r>
              <a:rPr lang="ru-RU" sz="1400">
                <a:solidFill>
                  <a:srgbClr val="002060"/>
                </a:solidFill>
                <a:latin typeface="Times New Roman"/>
                <a:cs typeface="Times New Roman"/>
              </a:rPr>
              <a:t> комплекс с горячим бассейном под соснам, удобное расположение рядом с маршрутом «Золотое кольцо Карелии», песочный пляж, комфортные номера с террасами.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2143" y="3347050"/>
            <a:ext cx="3165896" cy="24585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9705" y="892785"/>
            <a:ext cx="3194211" cy="23421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347049" y="3364302"/>
            <a:ext cx="3614470" cy="24930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21901" y="879894"/>
            <a:ext cx="3485072" cy="240676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056408" y="3432565"/>
            <a:ext cx="3531888" cy="244202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 bwMode="auto">
          <a:xfrm>
            <a:off x="3493699" y="966158"/>
            <a:ext cx="3364301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950"/>
              </a:spcAft>
              <a:defRPr/>
            </a:pPr>
            <a:r>
              <a:rPr lang="ru-RU" sz="1200" b="1">
                <a:solidFill>
                  <a:srgbClr val="C00000"/>
                </a:solidFill>
                <a:latin typeface="Times New Roman"/>
                <a:cs typeface="Times New Roman"/>
              </a:rPr>
              <a:t>Природное место силы с современным </a:t>
            </a:r>
            <a:r>
              <a:rPr lang="ru-RU" sz="1200" b="1">
                <a:solidFill>
                  <a:srgbClr val="C00000"/>
                </a:solidFill>
                <a:latin typeface="Times New Roman"/>
                <a:cs typeface="Times New Roman"/>
              </a:rPr>
              <a:t>комфортом - Московская область Ногинский </a:t>
            </a:r>
            <a:r>
              <a:rPr lang="ru-RU" sz="1200" b="1">
                <a:solidFill>
                  <a:srgbClr val="C00000"/>
                </a:solidFill>
                <a:latin typeface="Times New Roman"/>
                <a:cs typeface="Times New Roman"/>
              </a:rPr>
              <a:t>район.</a:t>
            </a:r>
            <a:endParaRPr/>
          </a:p>
          <a:p>
            <a:pPr algn="just">
              <a:spcAft>
                <a:spcPts val="1950"/>
              </a:spcAft>
              <a:defRPr/>
            </a:pPr>
            <a:r>
              <a:rPr lang="ru-RU" sz="1200" b="0" i="0">
                <a:solidFill>
                  <a:srgbClr val="002060"/>
                </a:solidFill>
                <a:latin typeface="Times New Roman"/>
                <a:cs typeface="Times New Roman"/>
              </a:rPr>
              <a:t>Парк-отель «Хвоя» — пространство тишины, лесного воздуха и неспешного отдыха. Современные номера, атмосфера уединения, </a:t>
            </a:r>
            <a:r>
              <a:rPr lang="ru-RU" sz="1200">
                <a:solidFill>
                  <a:srgbClr val="002060"/>
                </a:solidFill>
                <a:latin typeface="Times New Roman"/>
                <a:cs typeface="Times New Roman"/>
              </a:rPr>
              <a:t> у</a:t>
            </a:r>
            <a:r>
              <a:rPr lang="ru-RU" sz="1200" b="0" i="0">
                <a:solidFill>
                  <a:srgbClr val="002060"/>
                </a:solidFill>
                <a:latin typeface="Times New Roman"/>
                <a:cs typeface="Times New Roman"/>
              </a:rPr>
              <a:t>никальное пространство для отдыха на берегу живописного лесного озера. Это место создано для тех, кто ищет гармонию и комфорт за городом.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265" y="793659"/>
            <a:ext cx="3304949" cy="52182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562672" y="820615"/>
            <a:ext cx="3566469" cy="51912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096369" y="859691"/>
            <a:ext cx="3595443" cy="51521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508002" y="797170"/>
            <a:ext cx="7588738" cy="731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002060"/>
                </a:solidFill>
                <a:ea typeface="Verdana"/>
                <a:cs typeface="Times New Roman"/>
              </a:rPr>
              <a:t>Основные задачи отдела оздоровления:</a:t>
            </a:r>
            <a:endParaRPr/>
          </a:p>
          <a:p>
            <a:pPr algn="ctr" defTabSz="457011">
              <a:defRPr/>
            </a:pPr>
            <a:r>
              <a:rPr lang="ru-RU" sz="1750" b="1">
                <a:solidFill>
                  <a:srgbClr val="009C95"/>
                </a:solidFill>
                <a:ea typeface="Lato"/>
                <a:cs typeface="Lato"/>
              </a:rPr>
              <a:t>     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773723" y="1250461"/>
            <a:ext cx="9103375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/>
              <a:buChar char="q"/>
              <a:defRPr/>
            </a:pPr>
            <a:r>
              <a:rPr lang="ru-RU" sz="1400">
                <a:solidFill>
                  <a:srgbClr val="002060"/>
                </a:solidFill>
                <a:ea typeface="Verdana"/>
                <a:cs typeface="Times New Roman"/>
              </a:rPr>
              <a:t>реализация решений съездов, постановлений Пленумов и президиумов Профсоюза по вопросам, связанным с оздоровительным отдыхом,  санаторно-курортным лечением и реабилитацией членов Профсоюза и их семей, круглогодичной организацией детского отдыха с учетом условий их проживания и организации досуга;</a:t>
            </a:r>
            <a:endParaRPr/>
          </a:p>
          <a:p>
            <a:pPr algn="just">
              <a:defRPr/>
            </a:pPr>
            <a:endParaRPr lang="ru-RU" sz="1400">
              <a:solidFill>
                <a:srgbClr val="002060"/>
              </a:solidFill>
              <a:ea typeface="Verdana"/>
              <a:cs typeface="Times New Roman"/>
            </a:endParaRPr>
          </a:p>
          <a:p>
            <a:pPr marL="285750" indent="-285750" algn="just">
              <a:buFont typeface="Wingdings"/>
              <a:buChar char="q"/>
              <a:defRPr/>
            </a:pPr>
            <a:r>
              <a:rPr lang="ru-RU" sz="1400">
                <a:solidFill>
                  <a:srgbClr val="002060"/>
                </a:solidFill>
                <a:ea typeface="Verdana"/>
                <a:cs typeface="Times New Roman"/>
              </a:rPr>
              <a:t>работа по пропаганде эффективности санаторно-курортного лечения, разработка современных оздоровительных программ;</a:t>
            </a:r>
            <a:endParaRPr/>
          </a:p>
          <a:p>
            <a:pPr algn="just">
              <a:defRPr/>
            </a:pPr>
            <a:endParaRPr lang="ru-RU" sz="1400">
              <a:solidFill>
                <a:srgbClr val="002060"/>
              </a:solidFill>
              <a:ea typeface="Verdana"/>
              <a:cs typeface="Times New Roman"/>
            </a:endParaRPr>
          </a:p>
          <a:p>
            <a:pPr marL="285750" indent="-285750" algn="just">
              <a:buFont typeface="Wingdings"/>
              <a:buChar char="q"/>
              <a:defRPr/>
            </a:pPr>
            <a:r>
              <a:rPr lang="ru-RU" sz="1400">
                <a:solidFill>
                  <a:srgbClr val="002060"/>
                </a:solidFill>
                <a:ea typeface="Verdana"/>
                <a:cs typeface="Times New Roman"/>
              </a:rPr>
              <a:t>заключение договоров с санаторно-курортными учреждениями в целях снижения стоимости предоставляемых услуг в сфере оздоровления, лечения и обследования членов Профсоюза;</a:t>
            </a:r>
            <a:endParaRPr/>
          </a:p>
          <a:p>
            <a:pPr algn="just">
              <a:defRPr/>
            </a:pPr>
            <a:endParaRPr lang="ru-RU" sz="1400">
              <a:solidFill>
                <a:srgbClr val="002060"/>
              </a:solidFill>
              <a:ea typeface="Verdana"/>
              <a:cs typeface="Times New Roman"/>
            </a:endParaRPr>
          </a:p>
          <a:p>
            <a:pPr marL="285750" indent="-285750" algn="just">
              <a:buFont typeface="Wingdings"/>
              <a:buChar char="q"/>
              <a:defRPr/>
            </a:pPr>
            <a:r>
              <a:rPr lang="ru-RU" sz="1400">
                <a:solidFill>
                  <a:srgbClr val="002060"/>
                </a:solidFill>
                <a:ea typeface="Verdana"/>
                <a:cs typeface="Times New Roman"/>
              </a:rPr>
              <a:t>участие в разработке современных оздоровительных программ, подготовка предложений по совершенствованию санаторно-курортного лечения;</a:t>
            </a:r>
            <a:endParaRPr/>
          </a:p>
        </p:txBody>
      </p:sp>
      <p:sp>
        <p:nvSpPr>
          <p:cNvPr id="2" name="TextBox 1"/>
          <p:cNvSpPr txBox="1"/>
          <p:nvPr/>
        </p:nvSpPr>
        <p:spPr bwMode="auto">
          <a:xfrm>
            <a:off x="1227015" y="4056185"/>
            <a:ext cx="5939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002060"/>
                </a:solidFill>
              </a:rPr>
              <a:t>Цели: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820614" y="4329723"/>
            <a:ext cx="782319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/>
              <a:buChar char="q"/>
              <a:defRPr/>
            </a:pPr>
            <a:r>
              <a:rPr lang="ru-RU" sz="1400">
                <a:solidFill>
                  <a:srgbClr val="002060"/>
                </a:solidFill>
              </a:rPr>
              <a:t>сохранение и приумножение традиций работы профсоюзных организаций по санаторно-курортному лечению;</a:t>
            </a:r>
            <a:endParaRPr/>
          </a:p>
          <a:p>
            <a:pPr marL="285750" lvl="0" indent="-285750">
              <a:buFont typeface="Wingdings"/>
              <a:buChar char="q"/>
              <a:defRPr/>
            </a:pPr>
            <a:r>
              <a:rPr lang="ru-RU" sz="1400">
                <a:solidFill>
                  <a:srgbClr val="002060"/>
                </a:solidFill>
              </a:rPr>
              <a:t>создание доступных для каждого желающего возможностей восстановить и укрепить здоровье на льготной основе;</a:t>
            </a:r>
            <a:endParaRPr/>
          </a:p>
          <a:p>
            <a:pPr marL="285750" lvl="0" indent="-285750">
              <a:buFont typeface="Wingdings"/>
              <a:buChar char="q"/>
              <a:defRPr/>
            </a:pPr>
            <a:r>
              <a:rPr lang="ru-RU" sz="1400">
                <a:solidFill>
                  <a:srgbClr val="002060"/>
                </a:solidFill>
              </a:rPr>
              <a:t>улучшение качества жизни через внимание, заботу и индивидуальный подход, основанный на глубоком понимании потребностей каждого;</a:t>
            </a:r>
            <a:endParaRPr/>
          </a:p>
          <a:p>
            <a:pPr>
              <a:defRPr/>
            </a:pPr>
            <a:r>
              <a:rPr lang="ru-RU" sz="1400">
                <a:solidFill>
                  <a:srgbClr val="002060"/>
                </a:solidFill>
              </a:rPr>
              <a:t> 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l="866" t="1108" r="0" b="2786"/>
          <a:stretch/>
        </p:blipFill>
        <p:spPr bwMode="auto">
          <a:xfrm>
            <a:off x="268206" y="945931"/>
            <a:ext cx="7351136" cy="47683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8138984" y="815547"/>
            <a:ext cx="2471351" cy="5193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Абакан	</a:t>
            </a:r>
            <a:endParaRPr/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Сити Астрахань	                </a:t>
            </a:r>
            <a:endParaRPr/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Владивосток	                      	</a:t>
            </a:r>
            <a:endParaRPr/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Воронеж	                         	</a:t>
            </a:r>
            <a:endParaRPr/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Геленджик	                         	</a:t>
            </a:r>
            <a:endParaRPr/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Екатеринбург	            	</a:t>
            </a:r>
            <a:endParaRPr/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Йошкар-Ола	     </a:t>
            </a:r>
            <a:endParaRPr/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Казань</a:t>
            </a:r>
            <a:endParaRPr/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Калуга	</a:t>
            </a:r>
            <a:endParaRPr/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Каспийск</a:t>
            </a:r>
            <a:endParaRPr/>
          </a:p>
          <a:p>
            <a:pPr>
              <a:buNone/>
              <a:defRPr/>
            </a:pPr>
            <a:r>
              <a:rPr lang="ru-RU" sz="850" b="1" i="0" u="none" strike="noStrike" cap="none" spc="0">
                <a:ln>
                  <a:noFill/>
                </a:ln>
                <a:solidFill>
                  <a:srgbClr val="003B59"/>
                </a:solidFill>
                <a:latin typeface="Arial"/>
                <a:ea typeface="Verdana"/>
                <a:cs typeface="Lato"/>
              </a:rPr>
              <a:t>AZIMUT Парк Отель Архыз КЧР</a:t>
            </a: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		</a:t>
            </a:r>
            <a:endParaRPr/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Кемерово		</a:t>
            </a:r>
            <a:endParaRPr/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Мирный	</a:t>
            </a:r>
            <a:endParaRPr/>
          </a:p>
          <a:p>
            <a:pPr>
              <a:buNone/>
              <a:defRPr/>
            </a:pPr>
            <a:r>
              <a:rPr lang="ru-RU" sz="850" b="1" i="0" u="none" strike="noStrike" cap="none" spc="0">
                <a:ln>
                  <a:noFill/>
                </a:ln>
                <a:solidFill>
                  <a:srgbClr val="003B59"/>
                </a:solidFill>
                <a:latin typeface="Arial"/>
                <a:ea typeface="Verdana"/>
                <a:cs typeface="Lato"/>
              </a:rPr>
              <a:t>AZIMUT Москва Дербеневская </a:t>
            </a: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	</a:t>
            </a:r>
            <a:endParaRPr/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Москва </a:t>
            </a: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Комсити</a:t>
            </a: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	</a:t>
            </a:r>
            <a:endParaRPr/>
          </a:p>
          <a:p>
            <a:pPr>
              <a:buNone/>
              <a:defRPr/>
            </a:pPr>
            <a:r>
              <a:rPr lang="ru-RU" sz="850" b="1" i="0" u="none" strike="noStrike" cap="none" spc="0">
                <a:ln>
                  <a:noFill/>
                </a:ln>
                <a:solidFill>
                  <a:srgbClr val="003B59"/>
                </a:solidFill>
                <a:latin typeface="Arial"/>
                <a:ea typeface="Verdana"/>
                <a:cs typeface="Lato"/>
              </a:rPr>
              <a:t>AZIMUT Москва Смоленская</a:t>
            </a:r>
            <a:endParaRPr lang="ru-RU" sz="850" b="1">
              <a:solidFill>
                <a:srgbClr val="003B59"/>
              </a:solidFill>
              <a:ea typeface="Verdana"/>
              <a:cs typeface="Lato"/>
            </a:endParaRPr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Москва Олимпик	</a:t>
            </a:r>
            <a:endParaRPr/>
          </a:p>
          <a:p>
            <a:pPr>
              <a:buNone/>
              <a:defRPr/>
            </a:pPr>
            <a:r>
              <a:rPr lang="ru-RU" sz="850" b="1" i="0" u="none" strike="noStrike" cap="none" spc="0">
                <a:ln>
                  <a:noFill/>
                </a:ln>
                <a:solidFill>
                  <a:srgbClr val="003B59"/>
                </a:solidFill>
                <a:latin typeface="Arial"/>
                <a:ea typeface="Verdana"/>
                <a:cs typeface="Lato"/>
              </a:rPr>
              <a:t>AZIMUT Москва Тульская</a:t>
            </a:r>
            <a:endParaRPr lang="ru-RU" sz="850" b="1">
              <a:solidFill>
                <a:srgbClr val="003B59"/>
              </a:solidFill>
              <a:ea typeface="Verdana"/>
              <a:cs typeface="Lato"/>
            </a:endParaRPr>
          </a:p>
          <a:p>
            <a:pPr>
              <a:buNone/>
              <a:defRPr/>
            </a:pPr>
            <a:r>
              <a:rPr lang="en-US" sz="850" b="1">
                <a:solidFill>
                  <a:srgbClr val="003B59"/>
                </a:solidFill>
                <a:ea typeface="Verdana"/>
                <a:cs typeface="Lato"/>
              </a:rPr>
              <a:t>AZIMUT</a:t>
            </a: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Орехово-Зуево МО</a:t>
            </a:r>
            <a:endParaRPr/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Мурманск	</a:t>
            </a:r>
            <a:endParaRPr/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Нальчик		</a:t>
            </a:r>
            <a:endParaRPr/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Нижний Новгород	</a:t>
            </a:r>
            <a:endParaRPr/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Новосибирск	</a:t>
            </a:r>
            <a:endParaRPr/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Пенза	</a:t>
            </a:r>
            <a:endParaRPr/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Переславль		</a:t>
            </a:r>
            <a:endParaRPr/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Небуг	</a:t>
            </a:r>
            <a:endParaRPr/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Тамбов		</a:t>
            </a:r>
            <a:endParaRPr/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Тобольск		</a:t>
            </a:r>
            <a:endParaRPr/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Тюмень	</a:t>
            </a:r>
            <a:endParaRPr/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СПб		</a:t>
            </a:r>
            <a:endParaRPr/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Саранск	</a:t>
            </a:r>
            <a:endParaRPr/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Ставрополь	</a:t>
            </a:r>
            <a:endParaRPr/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Тула		</a:t>
            </a:r>
            <a:endParaRPr/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Ульяновск	</a:t>
            </a:r>
            <a:endParaRPr/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Уфа	</a:t>
            </a:r>
            <a:endParaRPr/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Хабаровск	</a:t>
            </a:r>
            <a:endParaRPr/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Южно-Сахалинск	</a:t>
            </a:r>
            <a:endParaRPr/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Якутск		</a:t>
            </a:r>
            <a:endParaRPr/>
          </a:p>
          <a:p>
            <a:pPr>
              <a:buNone/>
              <a:defRPr/>
            </a:pPr>
            <a:r>
              <a:rPr lang="ru-RU" sz="850" b="1">
                <a:solidFill>
                  <a:srgbClr val="003B59"/>
                </a:solidFill>
                <a:ea typeface="Verdana"/>
                <a:cs typeface="Lato"/>
              </a:rPr>
              <a:t>AZIMUT Ярославль</a:t>
            </a:r>
            <a:endParaRPr lang="ru-RU" sz="850" b="1">
              <a:solidFill>
                <a:srgbClr val="003B59"/>
              </a:solidFill>
              <a:ea typeface="Verdana"/>
              <a:cs typeface="Lato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685471" y="5246685"/>
            <a:ext cx="59329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0" i="0">
                <a:solidFill>
                  <a:srgbClr val="CA2324"/>
                </a:solidFill>
                <a:latin typeface="Verdana"/>
                <a:ea typeface="Verdana"/>
                <a:cs typeface="Verdana"/>
              </a:rPr>
              <a:t>PROFZDRAV25</a:t>
            </a:r>
            <a:endParaRPr lang="ru-RU" sz="3200">
              <a:solidFill>
                <a:srgbClr val="CA2324"/>
              </a:solidFill>
              <a:latin typeface="Verdana"/>
              <a:ea typeface="Verdana"/>
              <a:cs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l="8590" t="0" r="10063" b="0"/>
          <a:stretch/>
        </p:blipFill>
        <p:spPr bwMode="auto">
          <a:xfrm>
            <a:off x="1829622" y="1352813"/>
            <a:ext cx="7032568" cy="39848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4314305" y="5100223"/>
            <a:ext cx="2703333" cy="646986"/>
          </a:xfrm>
          <a:prstGeom prst="roundRect">
            <a:avLst>
              <a:gd name="adj" fmla="val 16667"/>
            </a:avLst>
          </a:prstGeom>
          <a:solidFill>
            <a:srgbClr val="B2DBD8">
              <a:alpha val="41000"/>
            </a:srgb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i="0">
                <a:solidFill>
                  <a:srgbClr val="CA2324"/>
                </a:solidFill>
                <a:latin typeface="Lato"/>
                <a:ea typeface="Lato"/>
                <a:cs typeface="Lato"/>
              </a:rPr>
              <a:t>- 8850 </a:t>
            </a:r>
            <a:r>
              <a:rPr lang="ru-RU" sz="2400" b="1" i="1">
                <a:solidFill>
                  <a:srgbClr val="CA2324"/>
                </a:solidFill>
                <a:latin typeface="Lato"/>
                <a:ea typeface="Lato"/>
                <a:cs typeface="Lato"/>
              </a:rPr>
              <a:t>(15%)</a:t>
            </a:r>
            <a:endParaRPr lang="ru-RU" sz="3200" b="1" i="1">
              <a:solidFill>
                <a:srgbClr val="CA2324"/>
              </a:solidFill>
              <a:latin typeface="Lato"/>
              <a:ea typeface="Lato"/>
              <a:cs typeface="Lato"/>
            </a:endParaRPr>
          </a:p>
        </p:txBody>
      </p:sp>
      <p:grpSp>
        <p:nvGrpSpPr>
          <p:cNvPr id="5" name="Группа 4"/>
          <p:cNvGrpSpPr/>
          <p:nvPr/>
        </p:nvGrpSpPr>
        <p:grpSpPr bwMode="auto">
          <a:xfrm>
            <a:off x="1182204" y="973313"/>
            <a:ext cx="8327404" cy="4065235"/>
            <a:chOff x="1182204" y="1811387"/>
            <a:chExt cx="8327404" cy="406523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/>
            <a:srcRect l="618" t="0" r="0" b="0"/>
            <a:stretch/>
          </p:blipFill>
          <p:spPr bwMode="auto">
            <a:xfrm>
              <a:off x="1182204" y="1811387"/>
              <a:ext cx="8327404" cy="4065235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 bwMode="auto">
            <a:xfrm>
              <a:off x="2056015" y="4810299"/>
              <a:ext cx="4516581" cy="471054"/>
            </a:xfrm>
            <a:prstGeom prst="rect">
              <a:avLst/>
            </a:prstGeom>
            <a:noFill/>
            <a:ln>
              <a:solidFill>
                <a:srgbClr val="CA232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601574" y="905808"/>
            <a:ext cx="882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rgbClr val="C00000"/>
                </a:solidFill>
                <a:latin typeface="Arial"/>
                <a:ea typeface="Verdana"/>
              </a:rPr>
              <a:t>Детская оздоровительная кампания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959976" y="1400236"/>
            <a:ext cx="2798379" cy="25648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950198" y="1648403"/>
            <a:ext cx="2065286" cy="21379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11003" y="1679027"/>
            <a:ext cx="2177018" cy="20767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200141" y="1400236"/>
            <a:ext cx="1973482" cy="19814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57180" y="4074621"/>
            <a:ext cx="2271612" cy="17752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324836" y="4222462"/>
            <a:ext cx="2152928" cy="16146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5758355" y="4073718"/>
            <a:ext cx="2152928" cy="16806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8174422" y="3786391"/>
            <a:ext cx="2024921" cy="16421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8118" y="1642014"/>
            <a:ext cx="3886979" cy="381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657599" y="2445604"/>
            <a:ext cx="2403336" cy="25471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 bwMode="auto">
          <a:xfrm>
            <a:off x="-1909720" y="1180349"/>
            <a:ext cx="15065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>
                <a:solidFill>
                  <a:srgbClr val="009C95"/>
                </a:solidFill>
                <a:latin typeface="Verdana"/>
                <a:ea typeface="Verdana"/>
              </a:rPr>
              <a:t>Нагрудный знак Профессионального союза работников здравоохранения </a:t>
            </a:r>
            <a:endParaRPr/>
          </a:p>
          <a:p>
            <a:pPr algn="ctr">
              <a:defRPr/>
            </a:pPr>
            <a:r>
              <a:rPr lang="ru-RU" sz="1200" b="1">
                <a:solidFill>
                  <a:srgbClr val="009C95"/>
                </a:solidFill>
                <a:latin typeface="Verdana"/>
                <a:ea typeface="Verdana"/>
              </a:rPr>
              <a:t>Российской Федерации «За организацию оздоровления и отдыха»</a:t>
            </a:r>
            <a:endParaRPr lang="ru-RU" sz="1200">
              <a:solidFill>
                <a:srgbClr val="009C95"/>
              </a:solidFill>
              <a:latin typeface="Verdana"/>
              <a:ea typeface="Verdana"/>
            </a:endParaRPr>
          </a:p>
          <a:p>
            <a:pPr algn="ctr">
              <a:defRPr/>
            </a:pPr>
            <a:r>
              <a:rPr lang="ru-RU" sz="1200" b="1">
                <a:latin typeface="Verdana"/>
                <a:ea typeface="Verdana"/>
              </a:rPr>
              <a:t> </a:t>
            </a:r>
            <a:endParaRPr lang="ru-RU" sz="1200">
              <a:latin typeface="Verdana"/>
              <a:ea typeface="Verdana"/>
            </a:endParaRPr>
          </a:p>
          <a:p>
            <a:pPr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 bwMode="auto">
          <a:xfrm>
            <a:off x="4110754" y="833480"/>
            <a:ext cx="2783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rgbClr val="002060"/>
                </a:solidFill>
                <a:ea typeface="Verdana"/>
              </a:rPr>
              <a:t>Награда:</a:t>
            </a:r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894414" y="3719194"/>
            <a:ext cx="3435279" cy="21637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756066" y="1713196"/>
            <a:ext cx="2789838" cy="1887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797169" y="1602154"/>
            <a:ext cx="8948616" cy="3252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999"/>
              </a:lnSpc>
              <a:spcAft>
                <a:spcPts val="800"/>
              </a:spcAft>
              <a:buNone/>
              <a:defRPr/>
            </a:pPr>
            <a:r>
              <a:rPr lang="ru-RU" sz="2000" b="1">
                <a:solidFill>
                  <a:srgbClr val="C00000"/>
                </a:solidFill>
                <a:latin typeface="Times New Roman"/>
                <a:ea typeface="Calibri"/>
                <a:cs typeface="Arial"/>
              </a:rPr>
              <a:t>                  Задачи Отдела оздоровления на 2026 – 2030 годы</a:t>
            </a:r>
            <a:endParaRPr/>
          </a:p>
          <a:p>
            <a:pPr>
              <a:lnSpc>
                <a:spcPct val="114999"/>
              </a:lnSpc>
              <a:spcAft>
                <a:spcPts val="800"/>
              </a:spcAft>
              <a:buNone/>
              <a:defRPr/>
            </a:pPr>
            <a:endParaRPr lang="ru-RU" sz="2000" b="1">
              <a:solidFill>
                <a:srgbClr val="002060"/>
              </a:solidFill>
              <a:latin typeface="Calibri"/>
              <a:ea typeface="Calibri"/>
              <a:cs typeface="Arial"/>
            </a:endParaRPr>
          </a:p>
          <a:p>
            <a:pPr marL="342900" lvl="0" indent="-342900">
              <a:lnSpc>
                <a:spcPct val="114999"/>
              </a:lnSpc>
              <a:buFont typeface="Wingdings"/>
              <a:buChar char=""/>
              <a:defRPr/>
            </a:pPr>
            <a:r>
              <a:rPr lang="ru-RU" sz="1600" b="1">
                <a:solidFill>
                  <a:srgbClr val="002060"/>
                </a:solidFill>
                <a:latin typeface="Times New Roman"/>
                <a:ea typeface="Calibri"/>
                <a:cs typeface="Arial"/>
              </a:rPr>
              <a:t>помощ</a:t>
            </a:r>
            <a:r>
              <a:rPr lang="ru-RU" sz="1600" b="1">
                <a:solidFill>
                  <a:srgbClr val="002060"/>
                </a:solidFill>
                <a:latin typeface="Times New Roman"/>
                <a:ea typeface="Calibri"/>
                <a:cs typeface="Arial"/>
              </a:rPr>
              <a:t>ь</a:t>
            </a:r>
            <a:r>
              <a:rPr lang="ru-RU" sz="1600" b="1">
                <a:solidFill>
                  <a:srgbClr val="002060"/>
                </a:solidFill>
                <a:latin typeface="Times New Roman"/>
                <a:ea typeface="Calibri"/>
                <a:cs typeface="Arial"/>
              </a:rPr>
              <a:t> Профсоюза в программах диспансеризации медицинских работников;</a:t>
            </a:r>
            <a:endParaRPr lang="ru-RU" sz="1600" b="1">
              <a:solidFill>
                <a:srgbClr val="002060"/>
              </a:solidFill>
              <a:latin typeface="Calibri"/>
              <a:ea typeface="Calibri"/>
              <a:cs typeface="Arial"/>
            </a:endParaRPr>
          </a:p>
          <a:p>
            <a:pPr marL="342900" lvl="0" indent="-342900">
              <a:lnSpc>
                <a:spcPct val="114999"/>
              </a:lnSpc>
              <a:buFont typeface="Wingdings"/>
              <a:buChar char=""/>
              <a:defRPr/>
            </a:pPr>
            <a:r>
              <a:rPr lang="ru-RU" sz="1600" b="1">
                <a:solidFill>
                  <a:srgbClr val="002060"/>
                </a:solidFill>
                <a:latin typeface="Times New Roman"/>
                <a:ea typeface="Calibri"/>
                <a:cs typeface="Arial"/>
              </a:rPr>
              <a:t>мотивация санаторно-курортного лечения для членов Профсоюза; </a:t>
            </a:r>
            <a:endParaRPr lang="ru-RU" sz="1600" b="1">
              <a:solidFill>
                <a:srgbClr val="002060"/>
              </a:solidFill>
              <a:latin typeface="Calibri"/>
              <a:ea typeface="Calibri"/>
              <a:cs typeface="Arial"/>
            </a:endParaRPr>
          </a:p>
          <a:p>
            <a:pPr marL="342900" lvl="0" indent="-342900">
              <a:lnSpc>
                <a:spcPct val="114999"/>
              </a:lnSpc>
              <a:buFont typeface="Wingdings"/>
              <a:buChar char=""/>
              <a:defRPr/>
            </a:pPr>
            <a:r>
              <a:rPr lang="ru-RU" sz="1600" b="1">
                <a:solidFill>
                  <a:srgbClr val="002060"/>
                </a:solidFill>
                <a:latin typeface="Times New Roman"/>
                <a:ea typeface="Calibri"/>
                <a:cs typeface="Arial"/>
              </a:rPr>
              <a:t>формирование потребности в санаторно-курортном лечении медицинских работников;</a:t>
            </a:r>
            <a:endParaRPr lang="ru-RU" sz="1600" b="1">
              <a:solidFill>
                <a:srgbClr val="002060"/>
              </a:solidFill>
              <a:latin typeface="Calibri"/>
              <a:ea typeface="Calibri"/>
              <a:cs typeface="Arial"/>
            </a:endParaRPr>
          </a:p>
          <a:p>
            <a:pPr marL="342900" lvl="0" indent="-342900">
              <a:lnSpc>
                <a:spcPct val="114999"/>
              </a:lnSpc>
              <a:buFont typeface="Wingdings"/>
              <a:buChar char=""/>
              <a:defRPr/>
            </a:pPr>
            <a:r>
              <a:rPr lang="ru-RU" sz="1600" b="1">
                <a:solidFill>
                  <a:srgbClr val="002060"/>
                </a:solidFill>
                <a:latin typeface="Times New Roman"/>
                <a:ea typeface="Calibri"/>
                <a:cs typeface="Arial"/>
              </a:rPr>
              <a:t>проведение анализа эффективности санаторно-курортного лечения;</a:t>
            </a:r>
            <a:endParaRPr lang="ru-RU" sz="1600" b="1">
              <a:solidFill>
                <a:srgbClr val="002060"/>
              </a:solidFill>
              <a:latin typeface="Calibri"/>
              <a:ea typeface="Calibri"/>
              <a:cs typeface="Arial"/>
            </a:endParaRPr>
          </a:p>
          <a:p>
            <a:pPr marL="342900" lvl="0" indent="-342900">
              <a:lnSpc>
                <a:spcPct val="114999"/>
              </a:lnSpc>
              <a:buFont typeface="Wingdings"/>
              <a:buChar char=""/>
              <a:defRPr/>
            </a:pPr>
            <a:r>
              <a:rPr lang="ru-RU" sz="1600" b="1">
                <a:solidFill>
                  <a:srgbClr val="002060"/>
                </a:solidFill>
                <a:latin typeface="Times New Roman"/>
                <a:ea typeface="Calibri"/>
                <a:cs typeface="Arial"/>
              </a:rPr>
              <a:t>приобщения медицинских работников к ценностям физической культуры и формированию осознанной потребности ведения здорового образа жизни; </a:t>
            </a:r>
            <a:endParaRPr lang="ru-RU" sz="1600" b="1">
              <a:solidFill>
                <a:srgbClr val="002060"/>
              </a:solidFill>
              <a:latin typeface="Calibri"/>
              <a:ea typeface="Calibri"/>
              <a:cs typeface="Arial"/>
            </a:endParaRPr>
          </a:p>
          <a:p>
            <a:pPr marL="342900" lvl="0" indent="-342900">
              <a:lnSpc>
                <a:spcPct val="114999"/>
              </a:lnSpc>
              <a:spcAft>
                <a:spcPts val="800"/>
              </a:spcAft>
              <a:buFont typeface="Wingdings"/>
              <a:buChar char=""/>
              <a:defRPr/>
            </a:pPr>
            <a:r>
              <a:rPr lang="ru-RU" sz="1600" b="1">
                <a:solidFill>
                  <a:srgbClr val="002060"/>
                </a:solidFill>
                <a:latin typeface="Times New Roman"/>
                <a:ea typeface="Calibri"/>
                <a:cs typeface="Arial"/>
              </a:rPr>
              <a:t>создание положительного имиджа сферы физической культуры и спорта как целостной структуры, улучшающей качество жизни медицинских работников;</a:t>
            </a:r>
            <a:endParaRPr lang="ru-RU" sz="1600" b="1">
              <a:solidFill>
                <a:srgbClr val="002060"/>
              </a:solidFill>
              <a:latin typeface="Calibri"/>
              <a:ea typeface="Calibri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86;p13"/>
          <p:cNvSpPr txBox="1"/>
          <p:nvPr/>
        </p:nvSpPr>
        <p:spPr bwMode="auto">
          <a:xfrm>
            <a:off x="601037" y="2475186"/>
            <a:ext cx="9828066" cy="1891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  <a:defRPr/>
            </a:pPr>
            <a:endParaRPr lang="ru-RU" sz="2400" b="1">
              <a:solidFill>
                <a:srgbClr val="002060"/>
              </a:solidFill>
              <a:latin typeface="Arial"/>
              <a:ea typeface="Verdana"/>
              <a:cs typeface="Times New Roman"/>
            </a:endParaRPr>
          </a:p>
          <a:p>
            <a:pPr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400" b="1">
                <a:solidFill>
                  <a:srgbClr val="002060"/>
                </a:solidFill>
                <a:latin typeface="Arial"/>
                <a:ea typeface="Verdana"/>
                <a:cs typeface="Times New Roman"/>
              </a:rPr>
              <a:t>Санаторно-курортное лечение – инструмент для </a:t>
            </a:r>
            <a:endParaRPr/>
          </a:p>
          <a:p>
            <a:pPr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400" b="1">
                <a:solidFill>
                  <a:srgbClr val="002060"/>
                </a:solidFill>
                <a:latin typeface="Arial"/>
                <a:ea typeface="Verdana"/>
                <a:cs typeface="Times New Roman"/>
              </a:rPr>
              <a:t>поддержания здоровья медицинского работника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601037" y="481536"/>
            <a:ext cx="1939861" cy="1163916"/>
          </a:xfrm>
          <a:prstGeom prst="rect">
            <a:avLst/>
          </a:prstGeom>
        </p:spPr>
      </p:pic>
      <p:sp>
        <p:nvSpPr>
          <p:cNvPr id="5" name="Google Shape;86;p13"/>
          <p:cNvSpPr txBox="1"/>
          <p:nvPr/>
        </p:nvSpPr>
        <p:spPr bwMode="auto">
          <a:xfrm>
            <a:off x="601038" y="4366412"/>
            <a:ext cx="9615018" cy="129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>
              <a:defRPr/>
            </a:pPr>
            <a:r>
              <a:rPr lang="ru-RU" b="1">
                <a:solidFill>
                  <a:srgbClr val="002060"/>
                </a:solidFill>
                <a:ea typeface="Verdana"/>
                <a:cs typeface="Times New Roman"/>
              </a:rPr>
              <a:t>Амиева Раиса Сергеевна - </a:t>
            </a:r>
            <a:r>
              <a:rPr lang="ru-RU">
                <a:solidFill>
                  <a:srgbClr val="002060"/>
                </a:solidFill>
                <a:ea typeface="Verdana"/>
                <a:cs typeface="Times New Roman"/>
              </a:rPr>
              <a:t>начальник Отдела оздоровления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 bwMode="auto">
          <a:xfrm>
            <a:off x="429845" y="1086338"/>
            <a:ext cx="9397739" cy="2193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rgbClr val="002060"/>
                </a:solidFill>
              </a:rPr>
              <a:t>В России курортное дело берет начало развития  во времена правления Петра I, когда русская знать предпочитала лечиться «на водах» в Западной Европе. Понимая выгоду открытия отечественных курортов, император повелел организовать поиск целебных вод в России. Поиски завершились в Карелии. Зимой 1714 года на </a:t>
            </a:r>
            <a:r>
              <a:rPr lang="ru-RU" sz="1100" b="1">
                <a:solidFill>
                  <a:srgbClr val="002060"/>
                </a:solidFill>
              </a:rPr>
              <a:t>Рав</a:t>
            </a:r>
            <a:r>
              <a:rPr lang="ru-RU" sz="1100" b="1">
                <a:solidFill>
                  <a:srgbClr val="002060"/>
                </a:solidFill>
              </a:rPr>
              <a:t>-болоте</a:t>
            </a:r>
            <a:endParaRPr/>
          </a:p>
          <a:p>
            <a:pPr>
              <a:defRPr/>
            </a:pPr>
            <a:r>
              <a:rPr lang="ru-RU" sz="1100" b="1">
                <a:solidFill>
                  <a:srgbClr val="002060"/>
                </a:solidFill>
              </a:rPr>
              <a:t>был найден первый незамерзающий источник. Петр </a:t>
            </a:r>
            <a:r>
              <a:rPr lang="en-US" sz="1100" b="1">
                <a:solidFill>
                  <a:srgbClr val="002060"/>
                </a:solidFill>
              </a:rPr>
              <a:t>I</a:t>
            </a:r>
            <a:r>
              <a:rPr lang="ru-RU" sz="1100" b="1">
                <a:solidFill>
                  <a:srgbClr val="002060"/>
                </a:solidFill>
              </a:rPr>
              <a:t> был очарован действием целебной</a:t>
            </a:r>
            <a:endParaRPr/>
          </a:p>
          <a:p>
            <a:pPr>
              <a:defRPr/>
            </a:pPr>
            <a:r>
              <a:rPr lang="ru-RU" sz="1100" b="1">
                <a:solidFill>
                  <a:srgbClr val="002060"/>
                </a:solidFill>
              </a:rPr>
              <a:t>воды и выразил свое восторженное мнение, что минеральные воды – это лекарство от </a:t>
            </a:r>
            <a:endParaRPr/>
          </a:p>
          <a:p>
            <a:pPr>
              <a:defRPr/>
            </a:pPr>
            <a:r>
              <a:rPr lang="ru-RU" sz="1100" b="1">
                <a:solidFill>
                  <a:srgbClr val="002060"/>
                </a:solidFill>
              </a:rPr>
              <a:t>многих заболеваний. </a:t>
            </a:r>
            <a:endParaRPr/>
          </a:p>
          <a:p>
            <a:pPr>
              <a:defRPr/>
            </a:pPr>
            <a:r>
              <a:rPr lang="ru-RU" sz="1100" b="1">
                <a:solidFill>
                  <a:srgbClr val="002060"/>
                </a:solidFill>
              </a:rPr>
              <a:t>Найденные железистые воды были названы в честь бога войны и железа Марса –</a:t>
            </a:r>
            <a:endParaRPr/>
          </a:p>
          <a:p>
            <a:pPr>
              <a:defRPr/>
            </a:pPr>
            <a:r>
              <a:rPr lang="ru-RU" sz="1100" b="1">
                <a:solidFill>
                  <a:srgbClr val="002060"/>
                </a:solidFill>
              </a:rPr>
              <a:t>«марциальными».</a:t>
            </a:r>
            <a:endParaRPr/>
          </a:p>
          <a:p>
            <a:pPr>
              <a:defRPr/>
            </a:pPr>
            <a:r>
              <a:rPr lang="ru-RU" sz="1100" b="1">
                <a:solidFill>
                  <a:srgbClr val="002060"/>
                </a:solidFill>
              </a:rPr>
              <a:t>31 марта 1719 года, указом Петра I в Карелии был основан первый российский курорт </a:t>
            </a:r>
            <a:endParaRPr/>
          </a:p>
          <a:p>
            <a:pPr>
              <a:defRPr/>
            </a:pPr>
            <a:r>
              <a:rPr lang="ru-RU" sz="1100" b="1">
                <a:solidFill>
                  <a:srgbClr val="002060"/>
                </a:solidFill>
              </a:rPr>
              <a:t> «Марциальные воды».    </a:t>
            </a:r>
            <a:endParaRPr/>
          </a:p>
          <a:p>
            <a:pPr>
              <a:defRPr/>
            </a:pPr>
            <a:endParaRPr lang="ru-RU" sz="1100"/>
          </a:p>
          <a:p>
            <a:pPr>
              <a:defRPr/>
            </a:pPr>
            <a:endParaRPr lang="ru-RU" sz="1200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979138" y="1517019"/>
            <a:ext cx="2998983" cy="1713391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32661" y="3222593"/>
            <a:ext cx="3110282" cy="2373221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 bwMode="auto">
          <a:xfrm>
            <a:off x="3642942" y="3222595"/>
            <a:ext cx="6628523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1" i="0">
                <a:solidFill>
                  <a:srgbClr val="002060"/>
                </a:solidFill>
              </a:rPr>
              <a:t>Центром развивающейся санаторно-курортной отрасли очень скоро стали Кавказские Минеральные Воды, медицинскую эффективность природных источников которых изучили и подтвердили в 1801 году</a:t>
            </a:r>
            <a:r>
              <a:rPr lang="ru-RU" sz="1100" b="1">
                <a:solidFill>
                  <a:srgbClr val="002060"/>
                </a:solidFill>
              </a:rPr>
              <a:t>.</a:t>
            </a:r>
            <a:br>
              <a:rPr lang="ru-RU" sz="1100" b="1">
                <a:solidFill>
                  <a:srgbClr val="002060"/>
                </a:solidFill>
              </a:rPr>
            </a:br>
            <a:r>
              <a:rPr lang="ru-RU" sz="1100" b="1">
                <a:solidFill>
                  <a:srgbClr val="002060"/>
                </a:solidFill>
              </a:rPr>
              <a:t>В России есть все типы минеральных вод, все климатические зоны, и есть курорты, не имеющие аналогов или превосходящие по многим параметрам лучшие мировые курорты. </a:t>
            </a:r>
            <a:endParaRPr/>
          </a:p>
          <a:p>
            <a:pPr>
              <a:defRPr/>
            </a:pPr>
            <a:r>
              <a:rPr lang="ru-RU" sz="1100" b="1">
                <a:solidFill>
                  <a:srgbClr val="002060"/>
                </a:solidFill>
              </a:rPr>
              <a:t>Самый известный бальнеотерапевтический курорт России - Кавказские Минеральные Воды. В небольшом по площади курортном регионе более 300 минеральных источников. Один из городов-курортов региона - Пятигорск называют «музеем минеральных вод», равного которого нет на планете. </a:t>
            </a:r>
            <a:endParaRPr/>
          </a:p>
          <a:p>
            <a:pPr>
              <a:defRPr/>
            </a:pPr>
            <a:r>
              <a:rPr lang="ru-RU" sz="1100" b="1">
                <a:solidFill>
                  <a:srgbClr val="002060"/>
                </a:solidFill>
              </a:rPr>
              <a:t>Минеральные воды есть в самом западном регионе страны - на приморских курортах Калининградской области и на Дальнем Востоке. </a:t>
            </a:r>
            <a:endParaRPr/>
          </a:p>
          <a:p>
            <a:pPr>
              <a:defRPr/>
            </a:pPr>
            <a:r>
              <a:rPr lang="ru-RU" sz="1100" b="1">
                <a:solidFill>
                  <a:srgbClr val="002060"/>
                </a:solidFill>
              </a:rPr>
              <a:t>Азотно-кремнистые термы Камчатки являющиеся, по мнению японских геронтологов мощным геропротектором, могут составить конкуренцию аналогичным курортам страны восходящего солнца. </a:t>
            </a:r>
            <a:endParaRPr/>
          </a:p>
          <a:p>
            <a:pPr>
              <a:defRPr/>
            </a:pPr>
            <a:r>
              <a:rPr lang="ru-RU" sz="1100" b="1">
                <a:solidFill>
                  <a:srgbClr val="002060"/>
                </a:solidFill>
              </a:rPr>
              <a:t>Термальные воды есть даже за полярным кругом - на курорте Талая Магаданской области.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 flipH="1">
            <a:off x="422031" y="771713"/>
            <a:ext cx="2142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>
                <a:solidFill>
                  <a:srgbClr val="C00000"/>
                </a:solidFill>
              </a:rPr>
              <a:t>Немного истории: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4" descr="Picture background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641231" y="930030"/>
            <a:ext cx="6424246" cy="450947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 bwMode="auto">
          <a:xfrm>
            <a:off x="70339" y="930030"/>
            <a:ext cx="1688124" cy="499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rgbClr val="C00000"/>
                </a:solidFill>
              </a:rPr>
              <a:t>ЗНАМЕНИТЫЕ</a:t>
            </a:r>
            <a:endParaRPr/>
          </a:p>
          <a:p>
            <a:pPr>
              <a:defRPr/>
            </a:pPr>
            <a:r>
              <a:rPr lang="ru-RU" sz="1100" b="1">
                <a:solidFill>
                  <a:srgbClr val="C00000"/>
                </a:solidFill>
              </a:rPr>
              <a:t>КУРОРТЫ МИРА:</a:t>
            </a:r>
            <a:endParaRPr/>
          </a:p>
          <a:p>
            <a:pPr>
              <a:defRPr/>
            </a:pPr>
            <a:endParaRPr lang="ru-RU" sz="1100" b="1">
              <a:solidFill>
                <a:srgbClr val="C00000"/>
              </a:solidFill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ru-RU" sz="1100" b="1">
                <a:solidFill>
                  <a:srgbClr val="002060"/>
                </a:solidFill>
              </a:rPr>
              <a:t>Баден-Баден</a:t>
            </a:r>
            <a:endParaRPr/>
          </a:p>
          <a:p>
            <a:pPr>
              <a:defRPr/>
            </a:pPr>
            <a:r>
              <a:rPr lang="ru-RU" sz="1100" b="1">
                <a:solidFill>
                  <a:srgbClr val="002060"/>
                </a:solidFill>
              </a:rPr>
              <a:t>                Германия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sz="1100" b="1">
                <a:solidFill>
                  <a:srgbClr val="002060"/>
                </a:solidFill>
              </a:rPr>
              <a:t>Мертвое море</a:t>
            </a:r>
            <a:endParaRPr/>
          </a:p>
          <a:p>
            <a:pPr>
              <a:defRPr/>
            </a:pPr>
            <a:r>
              <a:rPr lang="ru-RU" sz="1100" b="1">
                <a:solidFill>
                  <a:srgbClr val="002060"/>
                </a:solidFill>
              </a:rPr>
              <a:t>               Израиль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sz="1100" b="1">
                <a:solidFill>
                  <a:srgbClr val="002060"/>
                </a:solidFill>
              </a:rPr>
              <a:t>Карловы Вары, 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sz="1100" b="1">
                <a:solidFill>
                  <a:srgbClr val="002060"/>
                </a:solidFill>
              </a:rPr>
              <a:t>Яхимов </a:t>
            </a:r>
            <a:endParaRPr/>
          </a:p>
          <a:p>
            <a:pPr>
              <a:defRPr/>
            </a:pPr>
            <a:r>
              <a:rPr lang="ru-RU" sz="1100" b="1">
                <a:solidFill>
                  <a:srgbClr val="002060"/>
                </a:solidFill>
              </a:rPr>
              <a:t>               Чехия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sz="1100" b="1">
                <a:solidFill>
                  <a:srgbClr val="002060"/>
                </a:solidFill>
              </a:rPr>
              <a:t>Женевской озеро </a:t>
            </a:r>
            <a:endParaRPr/>
          </a:p>
          <a:p>
            <a:pPr>
              <a:defRPr/>
            </a:pPr>
            <a:r>
              <a:rPr lang="ru-RU" sz="1100" b="1">
                <a:solidFill>
                  <a:srgbClr val="002060"/>
                </a:solidFill>
              </a:rPr>
              <a:t>               Швейцария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sz="1100" b="1">
                <a:solidFill>
                  <a:srgbClr val="002060"/>
                </a:solidFill>
              </a:rPr>
              <a:t>Сольцбад</a:t>
            </a:r>
            <a:endParaRPr lang="ru-RU" sz="1100" b="1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100" b="1">
                <a:solidFill>
                  <a:srgbClr val="002060"/>
                </a:solidFill>
              </a:rPr>
              <a:t>               Австрия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sz="1100" b="1">
                <a:solidFill>
                  <a:srgbClr val="002060"/>
                </a:solidFill>
              </a:rPr>
              <a:t>Абано-Терме</a:t>
            </a:r>
            <a:endParaRPr/>
          </a:p>
          <a:p>
            <a:pPr>
              <a:defRPr/>
            </a:pPr>
            <a:r>
              <a:rPr lang="ru-RU" sz="1100" b="1">
                <a:solidFill>
                  <a:srgbClr val="002060"/>
                </a:solidFill>
              </a:rPr>
              <a:t>               Италия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sz="1100" b="1">
                <a:solidFill>
                  <a:srgbClr val="002060"/>
                </a:solidFill>
              </a:rPr>
              <a:t>Бат</a:t>
            </a:r>
            <a:endParaRPr/>
          </a:p>
          <a:p>
            <a:pPr>
              <a:defRPr/>
            </a:pPr>
            <a:r>
              <a:rPr lang="ru-RU" sz="1100" b="1">
                <a:solidFill>
                  <a:srgbClr val="002060"/>
                </a:solidFill>
              </a:rPr>
              <a:t>               Англия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sz="1050" b="1">
                <a:solidFill>
                  <a:srgbClr val="002060"/>
                </a:solidFill>
              </a:rPr>
              <a:t>Друскининкай</a:t>
            </a:r>
            <a:endParaRPr/>
          </a:p>
          <a:p>
            <a:pPr>
              <a:defRPr/>
            </a:pPr>
            <a:r>
              <a:rPr lang="ru-RU" sz="1100" b="1">
                <a:solidFill>
                  <a:srgbClr val="002060"/>
                </a:solidFill>
              </a:rPr>
              <a:t>               Литва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sz="1100" b="1">
                <a:solidFill>
                  <a:srgbClr val="002060"/>
                </a:solidFill>
              </a:rPr>
              <a:t>Памуккале</a:t>
            </a:r>
            <a:endParaRPr/>
          </a:p>
          <a:p>
            <a:pPr>
              <a:defRPr/>
            </a:pPr>
            <a:r>
              <a:rPr lang="ru-RU" sz="1100" b="1">
                <a:solidFill>
                  <a:srgbClr val="002060"/>
                </a:solidFill>
              </a:rPr>
              <a:t>                Турция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sz="1100" b="1">
                <a:solidFill>
                  <a:srgbClr val="002060"/>
                </a:solidFill>
              </a:rPr>
              <a:t>Урьяж</a:t>
            </a:r>
            <a:r>
              <a:rPr lang="ru-RU" sz="1100" b="1">
                <a:solidFill>
                  <a:srgbClr val="002060"/>
                </a:solidFill>
              </a:rPr>
              <a:t> ле Бен</a:t>
            </a:r>
            <a:endParaRPr/>
          </a:p>
          <a:p>
            <a:pPr>
              <a:defRPr/>
            </a:pPr>
            <a:r>
              <a:rPr lang="ru-RU" sz="1100" b="1">
                <a:solidFill>
                  <a:srgbClr val="002060"/>
                </a:solidFill>
              </a:rPr>
              <a:t>                Франция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sz="1100" b="1">
                <a:solidFill>
                  <a:srgbClr val="002060"/>
                </a:solidFill>
              </a:rPr>
              <a:t>Озеро </a:t>
            </a:r>
            <a:r>
              <a:rPr lang="ru-RU" sz="1100" b="1">
                <a:solidFill>
                  <a:srgbClr val="002060"/>
                </a:solidFill>
              </a:rPr>
              <a:t>Хевиз</a:t>
            </a:r>
            <a:endParaRPr lang="ru-RU" sz="1100" b="1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100" b="1">
                <a:solidFill>
                  <a:srgbClr val="002060"/>
                </a:solidFill>
              </a:rPr>
              <a:t>                 Венгрия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endParaRPr lang="ru-RU" sz="1100" b="1">
              <a:solidFill>
                <a:srgbClr val="002060"/>
              </a:solidFill>
            </a:endParaRPr>
          </a:p>
          <a:p>
            <a:pPr marL="171450" indent="-171450">
              <a:buFont typeface="Arial"/>
              <a:buChar char="•"/>
              <a:defRPr/>
            </a:pPr>
            <a:endParaRPr lang="ru-RU" sz="1100" b="1">
              <a:solidFill>
                <a:srgbClr val="002060"/>
              </a:solidFill>
            </a:endParaRPr>
          </a:p>
          <a:p>
            <a:pPr>
              <a:defRPr/>
            </a:pPr>
            <a:endParaRPr lang="ru-RU" sz="1100"/>
          </a:p>
        </p:txBody>
      </p:sp>
      <p:sp>
        <p:nvSpPr>
          <p:cNvPr id="5" name="TextBox 4"/>
          <p:cNvSpPr txBox="1"/>
          <p:nvPr/>
        </p:nvSpPr>
        <p:spPr bwMode="auto">
          <a:xfrm>
            <a:off x="8065477" y="851877"/>
            <a:ext cx="2391874" cy="583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rgbClr val="C00000"/>
                </a:solidFill>
              </a:rPr>
              <a:t>   ЗНАМЕНИТЫЕ </a:t>
            </a:r>
            <a:endParaRPr/>
          </a:p>
          <a:p>
            <a:pPr>
              <a:defRPr/>
            </a:pPr>
            <a:r>
              <a:rPr lang="ru-RU" sz="1100" b="1">
                <a:solidFill>
                  <a:srgbClr val="C00000"/>
                </a:solidFill>
              </a:rPr>
              <a:t>   КУРОТЫ РОССИИ: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sz="1100" b="1">
                <a:solidFill>
                  <a:srgbClr val="002060"/>
                </a:solidFill>
              </a:rPr>
              <a:t>Бальнеокурорты</a:t>
            </a:r>
            <a:r>
              <a:rPr lang="ru-RU" sz="1100" b="1">
                <a:solidFill>
                  <a:srgbClr val="002060"/>
                </a:solidFill>
              </a:rPr>
              <a:t> Кавказских Минеральных Вод и Кубани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sz="1100" b="1">
                <a:solidFill>
                  <a:srgbClr val="002060"/>
                </a:solidFill>
              </a:rPr>
              <a:t>Термальные источники Камчатки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sz="1100" b="1">
                <a:solidFill>
                  <a:srgbClr val="002060"/>
                </a:solidFill>
              </a:rPr>
              <a:t>Сероводородный источник Мацеста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sz="1100" b="1">
                <a:solidFill>
                  <a:srgbClr val="002060"/>
                </a:solidFill>
              </a:rPr>
              <a:t>Горячинские</a:t>
            </a:r>
            <a:r>
              <a:rPr lang="ru-RU" sz="1100" b="1">
                <a:solidFill>
                  <a:srgbClr val="002060"/>
                </a:solidFill>
              </a:rPr>
              <a:t> термальные источники Байкала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sz="1100" b="1">
                <a:solidFill>
                  <a:srgbClr val="002060"/>
                </a:solidFill>
              </a:rPr>
              <a:t>Целебные озера Алтая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sz="1100" b="1">
                <a:solidFill>
                  <a:srgbClr val="002060"/>
                </a:solidFill>
              </a:rPr>
              <a:t>Кладовая природных ресурсов Урала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sz="1100" b="1">
                <a:solidFill>
                  <a:srgbClr val="002060"/>
                </a:solidFill>
              </a:rPr>
              <a:t>Марциальные воды Карелии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sz="1100" b="1">
                <a:solidFill>
                  <a:srgbClr val="002060"/>
                </a:solidFill>
              </a:rPr>
              <a:t>Сергиевский минеральные воды Самары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sz="1100" b="1">
                <a:solidFill>
                  <a:srgbClr val="002060"/>
                </a:solidFill>
              </a:rPr>
              <a:t>Курорты Краснодарского края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sz="1100" b="1">
                <a:solidFill>
                  <a:srgbClr val="002060"/>
                </a:solidFill>
              </a:rPr>
              <a:t>Многопрофильные курорты Татарстана и Башкирии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sz="1100" b="1">
                <a:solidFill>
                  <a:srgbClr val="002060"/>
                </a:solidFill>
              </a:rPr>
              <a:t>Оздоровительные и лечебные курорты  Северного Кавказа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sz="1100" b="1">
                <a:solidFill>
                  <a:srgbClr val="002060"/>
                </a:solidFill>
              </a:rPr>
              <a:t>Пляжные курорты Крыма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sz="1100" b="1">
                <a:solidFill>
                  <a:srgbClr val="002060"/>
                </a:solidFill>
              </a:rPr>
              <a:t>Всесезонные курорты Балтийского моря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sz="1100" b="1">
                <a:solidFill>
                  <a:srgbClr val="002060"/>
                </a:solidFill>
              </a:rPr>
              <a:t>Детские курорты Азовского моря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ru-RU" sz="1100" b="1">
                <a:solidFill>
                  <a:srgbClr val="002060"/>
                </a:solidFill>
              </a:rPr>
              <a:t>Горнолыжные курорты России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endParaRPr lang="ru-RU" sz="1000" b="1">
              <a:solidFill>
                <a:srgbClr val="002060"/>
              </a:solidFill>
            </a:endParaRPr>
          </a:p>
          <a:p>
            <a:pPr marL="171450" indent="-171450">
              <a:buFont typeface="Arial"/>
              <a:buChar char="•"/>
              <a:defRPr/>
            </a:pPr>
            <a:endParaRPr lang="ru-RU" sz="1100" b="1">
              <a:solidFill>
                <a:srgbClr val="002060"/>
              </a:solidFill>
            </a:endParaRPr>
          </a:p>
          <a:p>
            <a:pPr marL="171450" indent="-171450">
              <a:buFont typeface="Arial"/>
              <a:buChar char="•"/>
              <a:defRPr/>
            </a:pPr>
            <a:endParaRPr lang="ru-RU" sz="1100"/>
          </a:p>
        </p:txBody>
      </p:sp>
      <p:sp>
        <p:nvSpPr>
          <p:cNvPr id="7" name="TextBox 6"/>
          <p:cNvSpPr txBox="1"/>
          <p:nvPr/>
        </p:nvSpPr>
        <p:spPr bwMode="auto">
          <a:xfrm>
            <a:off x="1758463" y="5487294"/>
            <a:ext cx="6044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rgbClr val="002060"/>
                </a:solidFill>
              </a:rPr>
              <a:t>Число санаториев в России превышает 1740 !</a:t>
            </a:r>
            <a:endParaRPr/>
          </a:p>
        </p:txBody>
      </p:sp>
      <p:grpSp>
        <p:nvGrpSpPr>
          <p:cNvPr id="12" name="Группа 11"/>
          <p:cNvGrpSpPr/>
          <p:nvPr/>
        </p:nvGrpSpPr>
        <p:grpSpPr bwMode="auto">
          <a:xfrm>
            <a:off x="6084283" y="5326735"/>
            <a:ext cx="1288440" cy="129600"/>
            <a:chOff x="6084283" y="5326735"/>
            <a:chExt cx="1288440" cy="129600"/>
          </a:xfrm>
        </p:grpSpPr>
        <p:pic>
          <p:nvPicPr>
            <p:cNvPr id="6" name="Рукописный ввод 5"/>
            <p:cNvPicPr/>
            <p:nvPr/>
          </p:nvPicPr>
          <p:blipFill>
            <a:blip r:embed="rId3"/>
            <a:stretch/>
          </p:blipFill>
          <p:spPr bwMode="auto">
            <a:xfrm>
              <a:off x="6094723" y="5322775"/>
              <a:ext cx="723240" cy="187560"/>
            </a:xfrm>
            <a:prstGeom prst="rect">
              <a:avLst/>
            </a:prstGeom>
          </p:spPr>
        </p:pic>
        <p:pic>
          <p:nvPicPr>
            <p:cNvPr id="8" name="Рукописный ввод 7"/>
            <p:cNvPicPr/>
            <p:nvPr/>
          </p:nvPicPr>
          <p:blipFill>
            <a:blip r:embed="rId4"/>
            <a:stretch/>
          </p:blipFill>
          <p:spPr bwMode="auto">
            <a:xfrm>
              <a:off x="6610603" y="5330695"/>
              <a:ext cx="18000" cy="108000"/>
            </a:xfrm>
            <a:prstGeom prst="rect">
              <a:avLst/>
            </a:prstGeom>
          </p:spPr>
        </p:pic>
        <p:pic>
          <p:nvPicPr>
            <p:cNvPr id="9" name="Рукописный ввод 8"/>
            <p:cNvPicPr/>
            <p:nvPr/>
          </p:nvPicPr>
          <p:blipFill>
            <a:blip r:embed="rId5"/>
            <a:stretch/>
          </p:blipFill>
          <p:spPr bwMode="auto">
            <a:xfrm>
              <a:off x="6376243" y="5330695"/>
              <a:ext cx="18000" cy="108000"/>
            </a:xfrm>
            <a:prstGeom prst="rect">
              <a:avLst/>
            </a:prstGeom>
          </p:spPr>
        </p:pic>
        <p:pic>
          <p:nvPicPr>
            <p:cNvPr id="11" name="Рукописный ввод 10"/>
            <p:cNvPicPr/>
            <p:nvPr/>
          </p:nvPicPr>
          <p:blipFill>
            <a:blip r:embed="rId6"/>
            <a:stretch/>
          </p:blipFill>
          <p:spPr bwMode="auto">
            <a:xfrm>
              <a:off x="6075643" y="5272735"/>
              <a:ext cx="1306080" cy="205200"/>
            </a:xfrm>
            <a:prstGeom prst="rect">
              <a:avLst/>
            </a:prstGeom>
          </p:spPr>
        </p:pic>
      </p:grpSp>
      <p:pic>
        <p:nvPicPr>
          <p:cNvPr id="22" name="Рукописный ввод 21"/>
          <p:cNvPicPr/>
          <p:nvPr/>
        </p:nvPicPr>
        <p:blipFill>
          <a:blip r:embed="rId7"/>
          <a:stretch/>
        </p:blipFill>
        <p:spPr bwMode="auto">
          <a:xfrm>
            <a:off x="6164923" y="5399095"/>
            <a:ext cx="18000" cy="18000"/>
          </a:xfrm>
          <a:prstGeom prst="rect">
            <a:avLst/>
          </a:prstGeom>
        </p:spPr>
      </p:pic>
      <p:pic>
        <p:nvPicPr>
          <p:cNvPr id="25" name="Рукописный ввод 24"/>
          <p:cNvPicPr/>
          <p:nvPr/>
        </p:nvPicPr>
        <p:blipFill>
          <a:blip r:embed="rId8"/>
          <a:stretch/>
        </p:blipFill>
        <p:spPr bwMode="auto">
          <a:xfrm>
            <a:off x="6053322" y="5357335"/>
            <a:ext cx="768600" cy="185760"/>
          </a:xfrm>
          <a:prstGeom prst="rect">
            <a:avLst/>
          </a:prstGeom>
        </p:spPr>
      </p:pic>
      <p:pic>
        <p:nvPicPr>
          <p:cNvPr id="26" name="Рукописный ввод 25"/>
          <p:cNvPicPr/>
          <p:nvPr/>
        </p:nvPicPr>
        <p:blipFill>
          <a:blip r:embed="rId9"/>
          <a:stretch/>
        </p:blipFill>
        <p:spPr bwMode="auto">
          <a:xfrm>
            <a:off x="6269683" y="5335375"/>
            <a:ext cx="932760" cy="160560"/>
          </a:xfrm>
          <a:prstGeom prst="rect">
            <a:avLst/>
          </a:prstGeom>
        </p:spPr>
      </p:pic>
      <p:pic>
        <p:nvPicPr>
          <p:cNvPr id="27" name="Рукописный ввод 26"/>
          <p:cNvPicPr/>
          <p:nvPr/>
        </p:nvPicPr>
        <p:blipFill>
          <a:blip r:embed="rId10"/>
          <a:stretch/>
        </p:blipFill>
        <p:spPr bwMode="auto">
          <a:xfrm>
            <a:off x="6916243" y="5390815"/>
            <a:ext cx="159120" cy="112680"/>
          </a:xfrm>
          <a:prstGeom prst="rect">
            <a:avLst/>
          </a:prstGeom>
        </p:spPr>
      </p:pic>
      <p:pic>
        <p:nvPicPr>
          <p:cNvPr id="28" name="Рукописный ввод 27"/>
          <p:cNvPicPr/>
          <p:nvPr/>
        </p:nvPicPr>
        <p:blipFill>
          <a:blip r:embed="rId11"/>
          <a:stretch/>
        </p:blipFill>
        <p:spPr bwMode="auto">
          <a:xfrm>
            <a:off x="7135843" y="5359495"/>
            <a:ext cx="621720" cy="120240"/>
          </a:xfrm>
          <a:prstGeom prst="rect">
            <a:avLst/>
          </a:prstGeom>
        </p:spPr>
      </p:pic>
      <p:pic>
        <p:nvPicPr>
          <p:cNvPr id="31" name="Рукописный ввод 30"/>
          <p:cNvPicPr/>
          <p:nvPr/>
        </p:nvPicPr>
        <p:blipFill>
          <a:blip r:embed="rId12"/>
          <a:stretch/>
        </p:blipFill>
        <p:spPr bwMode="auto">
          <a:xfrm rot="-147600">
            <a:off x="7563838" y="5367396"/>
            <a:ext cx="504810" cy="90397"/>
          </a:xfrm>
          <a:prstGeom prst="rect">
            <a:avLst/>
          </a:prstGeom>
        </p:spPr>
      </p:pic>
      <p:pic>
        <p:nvPicPr>
          <p:cNvPr id="32" name="Рукописный ввод 31"/>
          <p:cNvPicPr/>
          <p:nvPr/>
        </p:nvPicPr>
        <p:blipFill>
          <a:blip r:embed="rId13"/>
          <a:stretch/>
        </p:blipFill>
        <p:spPr bwMode="auto">
          <a:xfrm>
            <a:off x="7890043" y="5374615"/>
            <a:ext cx="129600" cy="65880"/>
          </a:xfrm>
          <a:prstGeom prst="rect">
            <a:avLst/>
          </a:prstGeom>
        </p:spPr>
      </p:pic>
      <p:pic>
        <p:nvPicPr>
          <p:cNvPr id="34" name="Рукописный ввод 33"/>
          <p:cNvPicPr/>
          <p:nvPr/>
        </p:nvPicPr>
        <p:blipFill>
          <a:blip r:embed="rId14"/>
          <a:stretch/>
        </p:blipFill>
        <p:spPr bwMode="auto">
          <a:xfrm>
            <a:off x="7660003" y="5399095"/>
            <a:ext cx="376560" cy="50040"/>
          </a:xfrm>
          <a:prstGeom prst="rect">
            <a:avLst/>
          </a:prstGeom>
        </p:spPr>
      </p:pic>
      <p:pic>
        <p:nvPicPr>
          <p:cNvPr id="35" name="Рукописный ввод 34"/>
          <p:cNvPicPr/>
          <p:nvPr/>
        </p:nvPicPr>
        <p:blipFill>
          <a:blip r:embed="rId15"/>
          <a:stretch/>
        </p:blipFill>
        <p:spPr bwMode="auto">
          <a:xfrm>
            <a:off x="7599163" y="5352295"/>
            <a:ext cx="213120" cy="57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 xmlns:a="http://schemas.openxmlformats.org/drawingml/2006/main"/>
          </p:cNvGraphicFramePr>
          <p:nvPr/>
        </p:nvGraphicFramePr>
        <p:xfrm>
          <a:off x="110360" y="1090192"/>
          <a:ext cx="4700916" cy="4361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 bwMode="auto">
          <a:xfrm>
            <a:off x="4936322" y="1138672"/>
            <a:ext cx="5452076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ru-RU" sz="1400" b="1">
              <a:solidFill>
                <a:srgbClr val="002060"/>
              </a:solidFill>
              <a:ea typeface="Verdana"/>
              <a:cs typeface="Times New Roman"/>
            </a:endParaRPr>
          </a:p>
          <a:p>
            <a:pPr algn="ctr">
              <a:defRPr/>
            </a:pPr>
            <a:r>
              <a:rPr lang="ru-RU" sz="1400" b="1">
                <a:solidFill>
                  <a:srgbClr val="002060"/>
                </a:solidFill>
                <a:ea typeface="Verdana"/>
                <a:cs typeface="Times New Roman"/>
              </a:rPr>
              <a:t>Профсоюз в 2025 году объединяет </a:t>
            </a:r>
            <a:endParaRPr/>
          </a:p>
          <a:p>
            <a:pPr algn="ctr">
              <a:defRPr/>
            </a:pPr>
            <a:r>
              <a:rPr lang="ru-RU" sz="1400" b="1">
                <a:solidFill>
                  <a:srgbClr val="002060"/>
                </a:solidFill>
                <a:ea typeface="Verdana"/>
                <a:cs typeface="Times New Roman"/>
              </a:rPr>
              <a:t>более 2 млн. человек</a:t>
            </a:r>
            <a:endParaRPr/>
          </a:p>
          <a:p>
            <a:pPr algn="ctr">
              <a:defRPr/>
            </a:pPr>
            <a:endParaRPr lang="ru-RU" sz="1400" b="1">
              <a:solidFill>
                <a:srgbClr val="002060"/>
              </a:solidFill>
              <a:ea typeface="Verdana"/>
              <a:cs typeface="Times New Roman"/>
            </a:endParaRPr>
          </a:p>
          <a:p>
            <a:pPr algn="ctr">
              <a:defRPr/>
            </a:pPr>
            <a:r>
              <a:rPr lang="ru-RU" sz="1400" b="1">
                <a:solidFill>
                  <a:srgbClr val="002060"/>
                </a:solidFill>
                <a:ea typeface="Verdana"/>
                <a:cs typeface="Times New Roman"/>
              </a:rPr>
              <a:t>85 региональных, межрегиональных организаций Профсоюза</a:t>
            </a:r>
            <a:endParaRPr/>
          </a:p>
          <a:p>
            <a:pPr algn="ctr">
              <a:defRPr/>
            </a:pPr>
            <a:endParaRPr lang="ru-RU" sz="1400" b="1">
              <a:solidFill>
                <a:srgbClr val="002060"/>
              </a:solidFill>
              <a:ea typeface="Lato"/>
              <a:cs typeface="Times New Roman"/>
            </a:endParaRPr>
          </a:p>
          <a:p>
            <a:pPr algn="ctr">
              <a:defRPr/>
            </a:pPr>
            <a:r>
              <a:rPr lang="ru-RU" sz="1400" b="1">
                <a:solidFill>
                  <a:srgbClr val="002060"/>
                </a:solidFill>
                <a:ea typeface="Verdana"/>
                <a:cs typeface="Times New Roman"/>
              </a:rPr>
              <a:t>В Профсоюзе трудятся </a:t>
            </a:r>
            <a:endParaRPr/>
          </a:p>
          <a:p>
            <a:pPr algn="ctr">
              <a:defRPr/>
            </a:pPr>
            <a:r>
              <a:rPr lang="ru-RU" sz="1400" b="1">
                <a:solidFill>
                  <a:srgbClr val="002060"/>
                </a:solidFill>
                <a:ea typeface="Verdana"/>
                <a:cs typeface="Times New Roman"/>
              </a:rPr>
              <a:t>184 449 </a:t>
            </a:r>
            <a:endParaRPr/>
          </a:p>
          <a:p>
            <a:pPr algn="ctr">
              <a:defRPr/>
            </a:pPr>
            <a:r>
              <a:rPr lang="ru-RU" sz="1400" b="1">
                <a:solidFill>
                  <a:srgbClr val="002060"/>
                </a:solidFill>
                <a:ea typeface="Verdana"/>
                <a:cs typeface="Times New Roman"/>
              </a:rPr>
              <a:t>профработников и активистов</a:t>
            </a:r>
            <a:endParaRPr/>
          </a:p>
          <a:p>
            <a:pPr algn="ctr">
              <a:defRPr/>
            </a:pPr>
            <a:endParaRPr lang="ru-RU" sz="1400" b="1">
              <a:solidFill>
                <a:srgbClr val="002060"/>
              </a:solidFill>
              <a:ea typeface="Verdana"/>
              <a:cs typeface="Times New Roman"/>
            </a:endParaRPr>
          </a:p>
          <a:p>
            <a:pPr algn="ctr">
              <a:defRPr/>
            </a:pPr>
            <a:endParaRPr lang="ru-RU" sz="1400" b="1">
              <a:solidFill>
                <a:srgbClr val="002060"/>
              </a:solidFill>
              <a:ea typeface="Verdana"/>
              <a:cs typeface="Times New Roman"/>
            </a:endParaRPr>
          </a:p>
          <a:p>
            <a:pPr algn="ctr">
              <a:defRPr/>
            </a:pPr>
            <a:r>
              <a:rPr lang="ru-RU" sz="1400" b="1">
                <a:solidFill>
                  <a:srgbClr val="002060"/>
                </a:solidFill>
                <a:ea typeface="Verdana"/>
                <a:cs typeface="Times New Roman"/>
              </a:rPr>
              <a:t>250 здравниц</a:t>
            </a:r>
            <a:endParaRPr/>
          </a:p>
          <a:p>
            <a:pPr algn="ctr">
              <a:defRPr/>
            </a:pPr>
            <a:r>
              <a:rPr lang="ru-RU" sz="1400" b="1">
                <a:solidFill>
                  <a:srgbClr val="002060"/>
                </a:solidFill>
                <a:ea typeface="Verdana"/>
                <a:cs typeface="Times New Roman"/>
              </a:rPr>
              <a:t>по Программе лояльности и Профсоюзной путевке</a:t>
            </a:r>
            <a:endParaRPr/>
          </a:p>
          <a:p>
            <a:pPr algn="ctr">
              <a:lnSpc>
                <a:spcPct val="150000"/>
              </a:lnSpc>
              <a:defRPr/>
            </a:pPr>
            <a:r>
              <a:rPr lang="ru-RU" sz="1400" b="1">
                <a:solidFill>
                  <a:srgbClr val="002060"/>
                </a:solidFill>
                <a:ea typeface="Verdana"/>
                <a:cs typeface="Times New Roman"/>
              </a:rPr>
              <a:t>предоставляют курорты Краснодарского края, </a:t>
            </a:r>
            <a:endParaRPr/>
          </a:p>
          <a:p>
            <a:pPr algn="ctr">
              <a:lnSpc>
                <a:spcPct val="150000"/>
              </a:lnSpc>
              <a:defRPr/>
            </a:pPr>
            <a:r>
              <a:rPr lang="ru-RU" sz="1400" b="1">
                <a:solidFill>
                  <a:srgbClr val="002060"/>
                </a:solidFill>
                <a:ea typeface="Verdana"/>
                <a:cs typeface="Times New Roman"/>
              </a:rPr>
              <a:t>Кавказских Минеральных Вод, </a:t>
            </a:r>
            <a:endParaRPr/>
          </a:p>
          <a:p>
            <a:pPr algn="ctr">
              <a:lnSpc>
                <a:spcPct val="150000"/>
              </a:lnSpc>
              <a:defRPr/>
            </a:pPr>
            <a:r>
              <a:rPr lang="ru-RU" sz="1400" b="1">
                <a:solidFill>
                  <a:srgbClr val="002060"/>
                </a:solidFill>
                <a:ea typeface="Verdana"/>
                <a:cs typeface="Times New Roman"/>
              </a:rPr>
              <a:t>Алтая, Крыма, Абхазии и Республики Беларусь</a:t>
            </a:r>
            <a:endParaRPr/>
          </a:p>
          <a:p>
            <a:pPr algn="ctr">
              <a:defRPr/>
            </a:pPr>
            <a:endParaRPr lang="ru-RU" b="1">
              <a:solidFill>
                <a:srgbClr val="002060"/>
              </a:solidFill>
              <a:latin typeface="Lato"/>
              <a:ea typeface="Lato"/>
              <a:cs typeface="Lato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516924" y="906585"/>
            <a:ext cx="3665415" cy="8128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72123" y="2289908"/>
            <a:ext cx="3118339" cy="101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440246" y="2852615"/>
            <a:ext cx="2936824" cy="9769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893537" y="4079631"/>
            <a:ext cx="2055447" cy="16021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010769" y="844062"/>
            <a:ext cx="2075340" cy="17037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85616" y="1172308"/>
            <a:ext cx="3020292" cy="10785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868615" y="1778059"/>
            <a:ext cx="3649785" cy="9338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26718" y="3602891"/>
            <a:ext cx="2358575" cy="177409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/>
        </p:blipFill>
        <p:spPr bwMode="auto">
          <a:xfrm>
            <a:off x="5283200" y="4478215"/>
            <a:ext cx="2375875" cy="110197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4290646" y="2836986"/>
            <a:ext cx="2735385" cy="122701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2711938" y="4251568"/>
            <a:ext cx="2188309" cy="1407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-988541" y="717333"/>
            <a:ext cx="11434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srgbClr val="C00000"/>
                </a:solidFill>
                <a:latin typeface="Arial"/>
                <a:ea typeface="Liberation Sans"/>
                <a:cs typeface="Liberation Sans"/>
              </a:rPr>
              <a:t>             </a:t>
            </a:r>
            <a:r>
              <a:rPr lang="ru-RU" sz="1600" b="1" i="0" u="none" strike="noStrike" cap="none" spc="0">
                <a:ln>
                  <a:noFill/>
                </a:ln>
                <a:solidFill>
                  <a:srgbClr val="C00000"/>
                </a:solidFill>
                <a:latin typeface="Arial"/>
                <a:ea typeface="Liberation Sans"/>
                <a:cs typeface="Liberation Sans"/>
              </a:rPr>
              <a:t>Санаторно-курортные организации для лечения и отдыха медицинских работников</a:t>
            </a:r>
            <a:endParaRPr/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              </a:t>
            </a:r>
            <a:endParaRPr/>
          </a:p>
        </p:txBody>
      </p:sp>
      <p:sp>
        <p:nvSpPr>
          <p:cNvPr id="2" name="TextBox 1"/>
          <p:cNvSpPr txBox="1"/>
          <p:nvPr/>
        </p:nvSpPr>
        <p:spPr bwMode="auto">
          <a:xfrm>
            <a:off x="255374" y="1013254"/>
            <a:ext cx="2397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Профкурорт</a:t>
            </a:r>
            <a:r>
              <a:rPr lang="ru-RU" sz="12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  20%</a:t>
            </a:r>
            <a:endParaRPr lang="ru-RU" sz="1200" b="0" i="0" u="none" strike="noStrike" cap="none" spc="0">
              <a:ln>
                <a:noFill/>
              </a:ln>
              <a:solidFill>
                <a:srgbClr val="000000"/>
              </a:solidFill>
              <a:latin typeface="Arial"/>
              <a:ea typeface="Liberation Sans"/>
              <a:cs typeface="Liberation Sans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3023285" y="1161535"/>
            <a:ext cx="3319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Азимут РЖД Здоровье  15%</a:t>
            </a:r>
            <a:endParaRPr lang="ru-RU" sz="1200" b="0" i="0" u="none" strike="noStrike" cap="none" spc="0">
              <a:ln>
                <a:noFill/>
              </a:ln>
              <a:solidFill>
                <a:srgbClr val="000000"/>
              </a:solidFill>
              <a:latin typeface="Arial"/>
              <a:ea typeface="Liberation Sans"/>
              <a:cs typeface="Liberation Sans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6837405" y="1161535"/>
            <a:ext cx="2471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Республика Беларусь</a:t>
            </a:r>
            <a:endParaRPr lang="ru-RU" sz="1200" b="0" i="0" u="none" strike="noStrike" cap="none" spc="0">
              <a:ln>
                <a:noFill/>
              </a:ln>
              <a:solidFill>
                <a:srgbClr val="000000"/>
              </a:solidFill>
              <a:latin typeface="Arial"/>
              <a:ea typeface="Liberation Sans"/>
              <a:cs typeface="Liberation Sans"/>
            </a:endParaRPr>
          </a:p>
        </p:txBody>
      </p:sp>
      <p:sp>
        <p:nvSpPr>
          <p:cNvPr id="6" name="Стрелка: вниз 5"/>
          <p:cNvSpPr/>
          <p:nvPr/>
        </p:nvSpPr>
        <p:spPr bwMode="auto">
          <a:xfrm rot="3607508">
            <a:off x="1896982" y="943090"/>
            <a:ext cx="174777" cy="490913"/>
          </a:xfrm>
          <a:prstGeom prst="downArrow">
            <a:avLst>
              <a:gd name="adj1" fmla="val 50000"/>
              <a:gd name="adj2" fmla="val 43333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srgbClr val="BFBFBF"/>
              </a:solidFill>
              <a:latin typeface="Arial"/>
              <a:ea typeface="Liberation Sans"/>
              <a:cs typeface="Liberation Sans"/>
            </a:endParaRPr>
          </a:p>
        </p:txBody>
      </p:sp>
      <p:sp>
        <p:nvSpPr>
          <p:cNvPr id="8" name="Стрелка: вниз 7"/>
          <p:cNvSpPr/>
          <p:nvPr/>
        </p:nvSpPr>
        <p:spPr bwMode="auto">
          <a:xfrm rot="17576929">
            <a:off x="6516918" y="903279"/>
            <a:ext cx="178865" cy="575396"/>
          </a:xfrm>
          <a:prstGeom prst="downArrow">
            <a:avLst>
              <a:gd name="adj1" fmla="val 50000"/>
              <a:gd name="adj2" fmla="val 46070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srgbClr val="BFBFBF"/>
              </a:solidFill>
              <a:latin typeface="Arial"/>
              <a:ea typeface="Liberation Sans"/>
              <a:cs typeface="Liberation Sans"/>
            </a:endParaRPr>
          </a:p>
        </p:txBody>
      </p:sp>
      <p:sp>
        <p:nvSpPr>
          <p:cNvPr id="9" name="Стрелка: вниз 8"/>
          <p:cNvSpPr/>
          <p:nvPr/>
        </p:nvSpPr>
        <p:spPr bwMode="auto">
          <a:xfrm rot="3607508">
            <a:off x="5413890" y="924739"/>
            <a:ext cx="160946" cy="490913"/>
          </a:xfrm>
          <a:prstGeom prst="downArrow">
            <a:avLst>
              <a:gd name="adj1" fmla="val 50000"/>
              <a:gd name="adj2" fmla="val 43333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srgbClr val="BFBFBF"/>
              </a:solidFill>
              <a:latin typeface="Arial"/>
              <a:ea typeface="Liberation Sans"/>
              <a:cs typeface="Liberation Sans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255373" y="1194485"/>
            <a:ext cx="19970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Кисловодск</a:t>
            </a:r>
            <a:endParaRPr/>
          </a:p>
        </p:txBody>
      </p:sp>
      <p:sp>
        <p:nvSpPr>
          <p:cNvPr id="13" name="TextBox 12"/>
          <p:cNvSpPr txBox="1"/>
          <p:nvPr/>
        </p:nvSpPr>
        <p:spPr bwMode="auto">
          <a:xfrm>
            <a:off x="247136" y="1334530"/>
            <a:ext cx="254295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им. Георгия Димитрова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им. С.М. Кирова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Москва 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Нарзан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Пикет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Ессентуки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им. </a:t>
            </a: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Анджиевского</a:t>
            </a:r>
            <a:endParaRPr lang="ru-RU" sz="1000" b="0" i="0" u="none" strike="noStrike" cap="none" spc="0">
              <a:ln>
                <a:noFill/>
              </a:ln>
              <a:solidFill>
                <a:srgbClr val="002060"/>
              </a:solidFill>
              <a:latin typeface="Arial"/>
              <a:ea typeface="Liberation Sans"/>
              <a:cs typeface="Liberation Sans"/>
            </a:endParaRPr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Виктория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Надежда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Целебный ключ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гостевой дом Вилла Герман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Железноводск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Дубрава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Здоровье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им. Кирова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им. Эрнста Тельмана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Эльбрус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им. 30-летия Победы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пансионат Альянс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Пятигорск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им. М.Ю. Лермонтова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Лесная поляна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Родник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пансионат с лечением Искра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Сочи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</a:t>
            </a: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Адлеркурорт</a:t>
            </a: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   +   100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Металлург   +   500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Гранд Отель   +   100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отель </a:t>
            </a:r>
            <a:r>
              <a:rPr lang="en-US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Sea Galaxy Congress   +</a:t>
            </a:r>
            <a:endParaRPr lang="ru-RU" sz="1000" b="0" i="0" u="none" strike="noStrike" cap="none" spc="0">
              <a:ln>
                <a:noFill/>
              </a:ln>
              <a:solidFill>
                <a:srgbClr val="002060"/>
              </a:solidFill>
              <a:latin typeface="Arial"/>
              <a:ea typeface="Liberation Sans"/>
              <a:cs typeface="Liberation Sans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3048000" y="1318054"/>
            <a:ext cx="2430160" cy="4787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Кисловодск 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Долина Нарзанов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Ессентуки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Долина Нарзанов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Нальчик       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Долина Нарзанов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Сочи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Мыс Видный   +   300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Октябрьский   +   800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Черноморье   +   300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Ивушка   +   100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Анапа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Аквамарин   +   850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Геленджик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Солнечный   100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Туапсе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Зеленый Гай   +   300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Алтайский край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Транссиб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Воронежская область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Радон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Калининградская область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Янтарь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Кировская область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Сосновый бор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Московская область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Буран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Саратовская область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Волжские дали</a:t>
            </a:r>
            <a:endParaRPr/>
          </a:p>
        </p:txBody>
      </p:sp>
      <p:sp>
        <p:nvSpPr>
          <p:cNvPr id="16" name="TextBox 15"/>
          <p:cNvSpPr txBox="1"/>
          <p:nvPr/>
        </p:nvSpPr>
        <p:spPr bwMode="auto">
          <a:xfrm>
            <a:off x="6186616" y="1474573"/>
            <a:ext cx="15651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Белагроздравница</a:t>
            </a:r>
            <a:endParaRPr lang="ru-RU" sz="1050" b="1" i="0" u="none" strike="noStrike" cap="none" spc="0">
              <a:ln>
                <a:noFill/>
              </a:ln>
              <a:solidFill>
                <a:srgbClr val="002060"/>
              </a:solidFill>
              <a:latin typeface="Arial"/>
              <a:ea typeface="Liberation Sans"/>
              <a:cs typeface="Liberation Sans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6127262" y="1408670"/>
            <a:ext cx="209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rial"/>
                <a:ea typeface="Liberation Sans"/>
                <a:cs typeface="Liberation Sans"/>
              </a:rPr>
              <a:t>                        </a:t>
            </a:r>
            <a:r>
              <a:rPr lang="ru-RU" sz="105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15%</a:t>
            </a:r>
            <a:endParaRPr/>
          </a:p>
        </p:txBody>
      </p:sp>
      <p:sp>
        <p:nvSpPr>
          <p:cNvPr id="19" name="TextBox 18"/>
          <p:cNvSpPr txBox="1"/>
          <p:nvPr/>
        </p:nvSpPr>
        <p:spPr bwMode="auto">
          <a:xfrm>
            <a:off x="6161902" y="1762898"/>
            <a:ext cx="2100649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Минская область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Сосновый бор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Рассвет-Любань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Гродненская область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Радон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Поречье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Витебская область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детский санаторий Росинка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Слуцкая область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детский санаторий </a:t>
            </a:r>
            <a:r>
              <a:rPr lang="ru-RU" sz="105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Случь</a:t>
            </a:r>
            <a:r>
              <a:rPr lang="ru-RU" sz="105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050" b="0" i="0" u="none" strike="noStrike" cap="none" spc="0">
              <a:ln>
                <a:noFill/>
              </a:ln>
              <a:solidFill>
                <a:srgbClr val="002060"/>
              </a:solidFill>
              <a:latin typeface="Arial"/>
              <a:ea typeface="Liberation Sans"/>
              <a:cs typeface="Liberation Sans"/>
            </a:endParaRPr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050" b="0" i="0" u="none" strike="noStrike" cap="none" spc="0">
              <a:ln>
                <a:noFill/>
              </a:ln>
              <a:solidFill>
                <a:srgbClr val="002060"/>
              </a:solidFill>
              <a:latin typeface="Arial"/>
              <a:ea typeface="Liberation Sans"/>
              <a:cs typeface="Liberation Sans"/>
            </a:endParaRPr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050" b="0" i="0" u="none" strike="noStrike" cap="none" spc="0">
              <a:ln>
                <a:noFill/>
              </a:ln>
              <a:solidFill>
                <a:srgbClr val="002060"/>
              </a:solidFill>
              <a:latin typeface="Arial"/>
              <a:ea typeface="Liberation Sans"/>
              <a:cs typeface="Liberation Sans"/>
            </a:endParaRPr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Брестская область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</a:t>
            </a:r>
            <a:r>
              <a:rPr lang="ru-RU" sz="105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Ружанский</a:t>
            </a:r>
            <a:r>
              <a:rPr lang="ru-RU" sz="105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   + 15%</a:t>
            </a:r>
            <a:endParaRPr/>
          </a:p>
        </p:txBody>
      </p:sp>
      <p:sp>
        <p:nvSpPr>
          <p:cNvPr id="21" name="TextBox 20"/>
          <p:cNvSpPr txBox="1"/>
          <p:nvPr/>
        </p:nvSpPr>
        <p:spPr bwMode="auto">
          <a:xfrm>
            <a:off x="8323385" y="1469292"/>
            <a:ext cx="20710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1" i="0" u="none" strike="noStrike" cap="none" spc="0">
                <a:ln>
                  <a:noFill/>
                </a:ln>
                <a:solidFill>
                  <a:srgbClr val="000000"/>
                </a:solidFill>
                <a:latin typeface="Arial"/>
                <a:ea typeface="Liberation Sans"/>
                <a:cs typeface="Liberation Sans"/>
              </a:rPr>
              <a:t>Белпрофсоюзкурорт</a:t>
            </a:r>
            <a:r>
              <a:rPr lang="ru-RU" sz="1050" b="1" i="0" u="none" strike="noStrike" cap="none" spc="0">
                <a:ln>
                  <a:noFill/>
                </a:ln>
                <a:solidFill>
                  <a:srgbClr val="000000"/>
                </a:solidFill>
                <a:latin typeface="Arial"/>
                <a:ea typeface="Liberation Sans"/>
                <a:cs typeface="Liberation Sans"/>
              </a:rPr>
              <a:t>   10%</a:t>
            </a:r>
            <a:endParaRPr/>
          </a:p>
        </p:txBody>
      </p:sp>
      <p:sp>
        <p:nvSpPr>
          <p:cNvPr id="22" name="TextBox 21"/>
          <p:cNvSpPr txBox="1"/>
          <p:nvPr/>
        </p:nvSpPr>
        <p:spPr bwMode="auto">
          <a:xfrm>
            <a:off x="8346832" y="1719385"/>
            <a:ext cx="19538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Минская область</a:t>
            </a:r>
            <a:endParaRPr/>
          </a:p>
        </p:txBody>
      </p:sp>
      <p:sp>
        <p:nvSpPr>
          <p:cNvPr id="23" name="TextBox 22"/>
          <p:cNvSpPr txBox="1"/>
          <p:nvPr/>
        </p:nvSpPr>
        <p:spPr bwMode="auto">
          <a:xfrm>
            <a:off x="8401538" y="1875692"/>
            <a:ext cx="2008554" cy="619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srgbClr val="000000"/>
              </a:solidFill>
              <a:latin typeface="Arial"/>
              <a:ea typeface="Liberation Sans"/>
              <a:cs typeface="Liberation Sans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8346831" y="1899138"/>
            <a:ext cx="2125784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Криница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</a:t>
            </a: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Белорусочка</a:t>
            </a: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Нарочь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</a:t>
            </a: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Нарочанка</a:t>
            </a: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Витебская область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Лесные озера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</a:t>
            </a: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Летцы</a:t>
            </a:r>
            <a:endParaRPr lang="ru-RU" sz="1000" b="0" i="0" u="none" strike="noStrike" cap="none" spc="0">
              <a:ln>
                <a:noFill/>
              </a:ln>
              <a:solidFill>
                <a:srgbClr val="002060"/>
              </a:solidFill>
              <a:latin typeface="Arial"/>
              <a:ea typeface="Liberation Sans"/>
              <a:cs typeface="Liberation Sans"/>
            </a:endParaRPr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Гомельская область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Приднепровский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Ченки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Брестская область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Буг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Гродненская область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Неман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Могилевская область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им. Ленина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6213231" y="5048738"/>
            <a:ext cx="39389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5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Обозначения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 flipV="1">
            <a:off x="6158524" y="5076009"/>
            <a:ext cx="12270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050" b="0" i="0" u="none" strike="noStrike" cap="none" spc="0">
              <a:ln>
                <a:noFill/>
              </a:ln>
              <a:solidFill>
                <a:srgbClr val="000000"/>
              </a:solidFill>
              <a:latin typeface="Arial"/>
              <a:ea typeface="Liberation Sans"/>
              <a:cs typeface="Liberation Sans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6111632" y="4947138"/>
            <a:ext cx="218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Arial"/>
                <a:ea typeface="Liberation Sans"/>
                <a:cs typeface="Liberation Sans"/>
              </a:rPr>
              <a:t>                </a:t>
            </a:r>
            <a:r>
              <a:rPr lang="ru-RU" sz="10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Arial"/>
                <a:ea typeface="Liberation Sans"/>
                <a:cs typeface="Liberation Sans"/>
              </a:rPr>
              <a:t>:</a:t>
            </a:r>
            <a:endParaRPr/>
          </a:p>
        </p:txBody>
      </p:sp>
      <p:sp>
        <p:nvSpPr>
          <p:cNvPr id="15" name="TextBox 14"/>
          <p:cNvSpPr txBox="1"/>
          <p:nvPr/>
        </p:nvSpPr>
        <p:spPr bwMode="auto">
          <a:xfrm>
            <a:off x="7237046" y="4728308"/>
            <a:ext cx="25165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000" b="0" i="0" u="none" strike="noStrike" cap="none" spc="0">
              <a:ln>
                <a:noFill/>
              </a:ln>
              <a:solidFill>
                <a:srgbClr val="000000"/>
              </a:solidFill>
              <a:latin typeface="Arial"/>
              <a:ea typeface="Liberation Sans"/>
              <a:cs typeface="Liberation Sans"/>
            </a:endParaRPr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000" b="0" i="0" u="none" strike="noStrike" cap="none" spc="0">
              <a:ln>
                <a:noFill/>
              </a:ln>
              <a:solidFill>
                <a:srgbClr val="CA2324"/>
              </a:solidFill>
              <a:latin typeface="Arial"/>
              <a:ea typeface="Liberation Sans"/>
              <a:cs typeface="Liberation Sans"/>
            </a:endParaRPr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CA2324"/>
                </a:solidFill>
                <a:latin typeface="Arial"/>
                <a:ea typeface="Liberation Sans"/>
                <a:cs typeface="Liberation Sans"/>
              </a:rPr>
              <a:t> наличие бассейна 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CA2324"/>
                </a:solidFill>
                <a:latin typeface="Arial"/>
                <a:ea typeface="Liberation Sans"/>
                <a:cs typeface="Liberation Sans"/>
              </a:rPr>
              <a:t> профсоюзная скидка  в  %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CA2324"/>
                </a:solidFill>
                <a:latin typeface="Arial"/>
                <a:ea typeface="Liberation Sans"/>
                <a:cs typeface="Liberation Sans"/>
              </a:rPr>
              <a:t> отдаленность от моря   - метры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 bwMode="auto">
          <a:xfrm>
            <a:off x="320843" y="883550"/>
            <a:ext cx="100583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rial"/>
                <a:ea typeface="Liberation Sans"/>
                <a:cs typeface="Liberation Sans"/>
              </a:rPr>
              <a:t>  </a:t>
            </a:r>
            <a:r>
              <a:rPr lang="ru-RU" sz="1600" b="1" i="0" u="none" strike="noStrike" cap="none" spc="0">
                <a:ln>
                  <a:noFill/>
                </a:ln>
                <a:solidFill>
                  <a:srgbClr val="C00000"/>
                </a:solidFill>
                <a:latin typeface="Arial"/>
                <a:ea typeface="Liberation Sans"/>
                <a:cs typeface="Liberation Sans"/>
              </a:rPr>
              <a:t>Санатории разных форм собственности для лечения и отдыха медицинских работников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Крым                                             </a:t>
            </a:r>
            <a:r>
              <a:rPr lang="ru-RU" sz="12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Сочи                                                      Пензенская область                     КМВ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Большая Ялта                                           </a:t>
            </a: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       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312822" y="1540042"/>
            <a:ext cx="341822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Ай Петри   20%   +   100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Дюльбер   20%   +   100 м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Горный   11%   +   1200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Кирова   12%   +   900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пансионат Ай-Тодор   14%   +   400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Большая Алушта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Алушта   14%   +   500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Киев   16%   +   300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Утес   12%   +   50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Западный Крым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Дружба   15%   50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Золотой берег   20%   +   50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Мечта   11%   +   1200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Приморье   12%   +   50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Планета   12%   +   1000 м. 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пансионат Царь Евпатор   14%   +   700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Саки   16%   5000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</a:t>
            </a: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Сакрополь</a:t>
            </a: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   17%   +   3000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Северное Сияние  16%   +   50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СОК Империя   15%   +   50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ОЛЦ Северный   11%   +   500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п-т Солнечная Долина   18%   +   100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Таврия   12%   +   800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</a:t>
            </a: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Юрмино</a:t>
            </a: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   11%   +   50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Восточный Крым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ТОК Судак   15%   +   450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пансионат Феодосия   11%   300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000" b="0" i="0" u="none" strike="noStrike" cap="none" spc="0">
              <a:ln>
                <a:noFill/>
              </a:ln>
              <a:solidFill>
                <a:srgbClr val="000000"/>
              </a:solidFill>
              <a:latin typeface="Arial"/>
              <a:ea typeface="Liberation Sans"/>
              <a:cs typeface="Liberation Sans"/>
            </a:endParaRPr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000" b="0" i="0" u="none" strike="noStrike" cap="none" spc="0">
              <a:ln>
                <a:noFill/>
              </a:ln>
              <a:solidFill>
                <a:srgbClr val="000000"/>
              </a:solidFill>
              <a:latin typeface="Arial"/>
              <a:ea typeface="Liberation Sans"/>
              <a:cs typeface="Liberation Sans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3031958" y="1379621"/>
            <a:ext cx="3392904" cy="4571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Южное Взморье   20%   +   100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Анапа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п-т </a:t>
            </a: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Кристал</a:t>
            </a: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 Уют   14%   20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п-т Урал   15%   +   500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Русь   12%   +   1500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Туапсинский район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п-т Жемчужина Кавказа   17%   +   100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п-т Шепси   20%   350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Амакс</a:t>
            </a: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 Курорт Орбита   13%   +   50 м.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Алтайский край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Алтай Вест   15%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Барнаульский   15%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Вологодская область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Новый Источник   15%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Ивановская область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Станко   20%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Калужская область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Воробьево   20%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Ленинградская область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Северная Ривьера   15%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Мордовия Республика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Саранский   15%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Московская область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Дорохово   15%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Веденское   15%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Новгородская область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курорт Старая Русса    20%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000" b="0" i="0" u="none" strike="noStrike" cap="none" spc="0">
              <a:ln>
                <a:noFill/>
              </a:ln>
              <a:solidFill>
                <a:srgbClr val="002060"/>
              </a:solidFill>
              <a:latin typeface="Arial"/>
              <a:ea typeface="Liberation Sans"/>
              <a:cs typeface="Liberation Sans"/>
            </a:endParaRPr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000" b="0" i="0" u="none" strike="noStrike" cap="none" spc="0">
              <a:ln>
                <a:noFill/>
              </a:ln>
              <a:solidFill>
                <a:srgbClr val="000000"/>
              </a:solidFill>
              <a:latin typeface="Arial"/>
              <a:ea typeface="Liberation Sans"/>
              <a:cs typeface="Liberation Sans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5719011" y="1371601"/>
            <a:ext cx="3232483" cy="4255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Березовая роща   20%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им. Володарского   20%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Псковская область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</a:t>
            </a: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Хилово</a:t>
            </a: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   20%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Голубое озеро   20%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Рязанская область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Касимовские зори   15%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Старица   13%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Саратовская область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</a:t>
            </a: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Пады</a:t>
            </a: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   20%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Светлана   20%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Октябрьское ущелье   20%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Татарстан Республика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Васильевский   20%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Ливадия   20%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Тверская область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Кашин   15%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Тульская область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</a:t>
            </a: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Егнышевка</a:t>
            </a: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   20%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</a:t>
            </a: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Краинка</a:t>
            </a: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   20%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Удмуртия Республика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Металлург   15%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Варзи-Ятчи   15%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Ярославская область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им. Воровского   15%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Красный Холм   15%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000" b="0" i="0" u="none" strike="noStrike" cap="none" spc="0">
              <a:ln>
                <a:noFill/>
              </a:ln>
              <a:solidFill>
                <a:srgbClr val="000000"/>
              </a:solidFill>
              <a:latin typeface="Arial"/>
              <a:ea typeface="Liberation Sans"/>
              <a:cs typeface="Liberation Sans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8189496" y="1371600"/>
            <a:ext cx="25023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Ессентуки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Нива   15%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жемчужина Кавказа 13%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Кисловодск 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Радуга   15%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000" b="0" i="0" u="none" strike="noStrike" cap="none" spc="0">
              <a:ln>
                <a:noFill/>
              </a:ln>
              <a:solidFill>
                <a:srgbClr val="002060"/>
              </a:solidFill>
              <a:latin typeface="Arial"/>
              <a:ea typeface="Liberation Sans"/>
              <a:cs typeface="Liberation Sans"/>
            </a:endParaRPr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Абхазия Республика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Самшитовая роща  15%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000" b="0" i="0" u="none" strike="noStrike" cap="none" spc="0">
              <a:ln>
                <a:noFill/>
              </a:ln>
              <a:solidFill>
                <a:srgbClr val="002060"/>
              </a:solidFill>
              <a:latin typeface="Arial"/>
              <a:ea typeface="Liberation Sans"/>
              <a:cs typeface="Liberation Sans"/>
            </a:endParaRPr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Башкирия Республика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Юматово   15%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000" b="0" i="0" u="none" strike="noStrike" cap="none" spc="0">
              <a:ln>
                <a:noFill/>
              </a:ln>
              <a:solidFill>
                <a:srgbClr val="002060"/>
              </a:solidFill>
              <a:latin typeface="Arial"/>
              <a:ea typeface="Liberation Sans"/>
              <a:cs typeface="Liberation Sans"/>
            </a:endParaRPr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Ингушетия Республика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Армхи   20%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000" b="0" i="0" u="none" strike="noStrike" cap="none" spc="0">
              <a:ln>
                <a:noFill/>
              </a:ln>
              <a:solidFill>
                <a:srgbClr val="002060"/>
              </a:solidFill>
              <a:latin typeface="Arial"/>
              <a:ea typeface="Liberation Sans"/>
              <a:cs typeface="Liberation Sans"/>
            </a:endParaRPr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Чечня Республика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Курорты Чечни   15%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000" b="0" i="0" u="none" strike="noStrike" cap="none" spc="0">
              <a:ln>
                <a:noFill/>
              </a:ln>
              <a:solidFill>
                <a:srgbClr val="002060"/>
              </a:solidFill>
              <a:latin typeface="Arial"/>
              <a:ea typeface="Liberation Sans"/>
              <a:cs typeface="Liberation Sans"/>
            </a:endParaRPr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Чувашия Республика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Чувашия Курорт   15%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000" b="1" i="0" u="none" strike="noStrike" cap="none" spc="0">
              <a:ln>
                <a:noFill/>
              </a:ln>
              <a:solidFill>
                <a:srgbClr val="002060"/>
              </a:solidFill>
              <a:latin typeface="Arial"/>
              <a:ea typeface="Liberation Sans"/>
              <a:cs typeface="Liberation Sans"/>
            </a:endParaRPr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Воронежская область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Дон   20%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санаторий им. Горького   20%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000" b="1" i="0" u="none" strike="noStrike" cap="none" spc="0">
              <a:ln>
                <a:noFill/>
              </a:ln>
              <a:solidFill>
                <a:srgbClr val="002060"/>
              </a:solidFill>
              <a:latin typeface="Arial"/>
              <a:ea typeface="Liberation Sans"/>
              <a:cs typeface="Liberation Sans"/>
            </a:endParaRPr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1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Ленинградская область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Спа отель Гармония   20%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000" b="0" i="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ea typeface="Liberation Sans"/>
                <a:cs typeface="Liberation Sans"/>
              </a:rPr>
              <a:t>отель Новый Петергоф   20%   +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000" b="0" i="0" u="none" strike="noStrike" cap="none" spc="0">
              <a:ln>
                <a:noFill/>
              </a:ln>
              <a:solidFill>
                <a:srgbClr val="002060"/>
              </a:solidFill>
              <a:latin typeface="Arial"/>
              <a:ea typeface="Liberation Sans"/>
              <a:cs typeface="Liberation Sans"/>
            </a:endParaRPr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000" b="0" i="0" u="none" strike="noStrike" cap="none" spc="0">
              <a:ln>
                <a:noFill/>
              </a:ln>
              <a:solidFill>
                <a:srgbClr val="002060"/>
              </a:solidFill>
              <a:latin typeface="Arial"/>
              <a:ea typeface="Liberation Sans"/>
              <a:cs typeface="Liberation Sans"/>
            </a:endParaRPr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000" b="0" i="0" u="none" strike="noStrike" cap="none" spc="0">
              <a:ln>
                <a:noFill/>
              </a:ln>
              <a:solidFill>
                <a:srgbClr val="002060"/>
              </a:solidFill>
              <a:latin typeface="Arial"/>
              <a:ea typeface="Liberation Sans"/>
              <a:cs typeface="Liberation Sans"/>
            </a:endParaRPr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000" b="0" i="0" u="none" strike="noStrike" cap="none" spc="0">
              <a:ln>
                <a:noFill/>
              </a:ln>
              <a:solidFill>
                <a:srgbClr val="000000"/>
              </a:solidFill>
              <a:latin typeface="Arial"/>
              <a:ea typeface="Liberation Sans"/>
              <a:cs typeface="Liberation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Ретро">
  <a:themeElements>
    <a:clrScheme name="Другая 1">
      <a:dk1>
        <a:srgbClr val="000000"/>
      </a:dk1>
      <a:lt1>
        <a:srgbClr val="BFBFBF"/>
      </a:lt1>
      <a:dk2>
        <a:srgbClr val="D8D8D8"/>
      </a:dk2>
      <a:lt2>
        <a:srgbClr val="F2F2F2"/>
      </a:lt2>
      <a:accent1>
        <a:srgbClr val="E48312"/>
      </a:accent1>
      <a:accent2>
        <a:srgbClr val="A5A5A5"/>
      </a:accent2>
      <a:accent3>
        <a:srgbClr val="BFBFBF"/>
      </a:accent3>
      <a:accent4>
        <a:srgbClr val="595959"/>
      </a:accent4>
      <a:accent5>
        <a:srgbClr val="7F7F7F"/>
      </a:accent5>
      <a:accent6>
        <a:srgbClr val="3F3F3F"/>
      </a:accent6>
      <a:hlink>
        <a:srgbClr val="595959"/>
      </a:hlink>
      <a:folHlink>
        <a:srgbClr val="8C8C8C"/>
      </a:folHlink>
    </a:clrScheme>
    <a:fontScheme name="Arial">
      <a:majorFont>
        <a:latin typeface="Arial"/>
        <a:ea typeface="Liberation Sans"/>
        <a:cs typeface="Liberation Sans"/>
      </a:majorFont>
      <a:minorFont>
        <a:latin typeface="Arial"/>
        <a:ea typeface="Liberation Sans"/>
        <a:cs typeface="Liberation Sans"/>
      </a:minorFont>
    </a:fontScheme>
    <a:fmtScheme name="Ретро">
      <a:fillStyleLst>
        <a:solidFill>
          <a:schemeClr val="phClr"/>
        </a:solidFill>
        <a:gradFill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/>
        </a:gradFill>
        <a:gradFill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r7-office/2025.4.1.1604</Application>
  <DocSecurity>0</DocSecurity>
  <PresentationFormat>Произвольный</PresentationFormat>
  <Paragraphs>0</Paragraphs>
  <Slides>36</Slides>
  <Notes>36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Василихин Егор Анатольевич</dc:creator>
  <cp:keywords/>
  <dc:description/>
  <dc:identifier/>
  <dc:language/>
  <cp:lastModifiedBy>Илья Богомолов</cp:lastModifiedBy>
  <cp:revision>700</cp:revision>
  <dcterms:modified xsi:type="dcterms:W3CDTF">2026-06-17T11:34:02Z</dcterms:modified>
  <cp:category/>
  <cp:contentStatus/>
  <cp:version/>
</cp:coreProperties>
</file>